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Economica"/>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3" roundtripDataSignature="AMtx7miks/peY4lFV2tbYKUM+imqnLdk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italic.fntdata"/><Relationship Id="rId14" Type="http://schemas.openxmlformats.org/officeDocument/2006/relationships/slide" Target="slides/slide9.xml"/><Relationship Id="rId36" Type="http://schemas.openxmlformats.org/officeDocument/2006/relationships/font" Target="fonts/Economica-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Economic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9abe0b3da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f9abe0b3da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9abe0b3da_1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9abe0b3da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9abe0b3d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f9abe0b3da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9abe0b3da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9abe0b3d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9abe0b3da_1_4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9abe0b3da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9abe0b3da_1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9abe0b3da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9abe0b3da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f9abe0b3da_1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f9abe0b3da_1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f9abe0b3da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f9abe0b3da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f9abe0b3da_1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9abe0b3da_1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9abe0b3da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9abe0b3da_1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f9abe0b3da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9abe0b3da_1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9abe0b3da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9abe0b3da_1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f9abe0b3da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9abe0b3da_1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f9abe0b3da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9abe0b3da_1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9abe0b3da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9abe0b3da_1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f9abe0b3da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9abe0b3da_1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9abe0b3d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f9abe0b3da_1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f9abe0b3da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9abe0b3da_1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9abe0b3da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9abe0b3da_1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9abe0b3da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9abe0b3da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f9abe0b3da_1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7f7f43264ee30a2b_69"/>
          <p:cNvSpPr/>
          <p:nvPr/>
        </p:nvSpPr>
        <p:spPr>
          <a:xfrm>
            <a:off x="3658683" y="1008933"/>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g7f7f43264ee30a2b_69"/>
          <p:cNvSpPr/>
          <p:nvPr/>
        </p:nvSpPr>
        <p:spPr>
          <a:xfrm rot="10800000">
            <a:off x="7091169" y="4355671"/>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g7f7f43264ee30a2b_69"/>
          <p:cNvSpPr txBox="1"/>
          <p:nvPr>
            <p:ph type="ctrTitle"/>
          </p:nvPr>
        </p:nvSpPr>
        <p:spPr>
          <a:xfrm>
            <a:off x="4059600" y="1925674"/>
            <a:ext cx="4072800" cy="20496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3" name="Google Shape;13;g7f7f43264ee30a2b_69"/>
          <p:cNvSpPr txBox="1"/>
          <p:nvPr>
            <p:ph idx="1" type="subTitle"/>
          </p:nvPr>
        </p:nvSpPr>
        <p:spPr>
          <a:xfrm>
            <a:off x="4059600" y="4155440"/>
            <a:ext cx="4072800" cy="9351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8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8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8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8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8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8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8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800"/>
              <a:buFont typeface="Economica"/>
              <a:buNone/>
              <a:defRPr sz="2800">
                <a:latin typeface="Economica"/>
                <a:ea typeface="Economica"/>
                <a:cs typeface="Economica"/>
                <a:sym typeface="Economica"/>
              </a:defRPr>
            </a:lvl9pPr>
          </a:lstStyle>
          <a:p/>
        </p:txBody>
      </p:sp>
      <p:sp>
        <p:nvSpPr>
          <p:cNvPr id="14" name="Google Shape;14;g7f7f43264ee30a2b_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g7f7f43264ee30a2b_111"/>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7f7f43264ee30a2b_111"/>
          <p:cNvSpPr txBox="1"/>
          <p:nvPr>
            <p:ph hasCustomPrompt="1" type="title"/>
          </p:nvPr>
        </p:nvSpPr>
        <p:spPr>
          <a:xfrm>
            <a:off x="415600" y="1276167"/>
            <a:ext cx="11360700" cy="2838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2"/>
              </a:buClr>
              <a:buSzPts val="21300"/>
              <a:buNone/>
              <a:defRPr sz="21300">
                <a:solidFill>
                  <a:schemeClr val="lt2"/>
                </a:solidFill>
              </a:defRPr>
            </a:lvl1pPr>
            <a:lvl2pPr lvl="1" algn="ctr">
              <a:spcBef>
                <a:spcPts val="0"/>
              </a:spcBef>
              <a:spcAft>
                <a:spcPts val="0"/>
              </a:spcAft>
              <a:buClr>
                <a:schemeClr val="lt2"/>
              </a:buClr>
              <a:buSzPts val="21300"/>
              <a:buNone/>
              <a:defRPr sz="21300">
                <a:solidFill>
                  <a:schemeClr val="lt2"/>
                </a:solidFill>
              </a:defRPr>
            </a:lvl2pPr>
            <a:lvl3pPr lvl="2" algn="ctr">
              <a:spcBef>
                <a:spcPts val="0"/>
              </a:spcBef>
              <a:spcAft>
                <a:spcPts val="0"/>
              </a:spcAft>
              <a:buClr>
                <a:schemeClr val="lt2"/>
              </a:buClr>
              <a:buSzPts val="21300"/>
              <a:buNone/>
              <a:defRPr sz="21300">
                <a:solidFill>
                  <a:schemeClr val="lt2"/>
                </a:solidFill>
              </a:defRPr>
            </a:lvl3pPr>
            <a:lvl4pPr lvl="3" algn="ctr">
              <a:spcBef>
                <a:spcPts val="0"/>
              </a:spcBef>
              <a:spcAft>
                <a:spcPts val="0"/>
              </a:spcAft>
              <a:buClr>
                <a:schemeClr val="lt2"/>
              </a:buClr>
              <a:buSzPts val="21300"/>
              <a:buNone/>
              <a:defRPr sz="21300">
                <a:solidFill>
                  <a:schemeClr val="lt2"/>
                </a:solidFill>
              </a:defRPr>
            </a:lvl4pPr>
            <a:lvl5pPr lvl="4" algn="ctr">
              <a:spcBef>
                <a:spcPts val="0"/>
              </a:spcBef>
              <a:spcAft>
                <a:spcPts val="0"/>
              </a:spcAft>
              <a:buClr>
                <a:schemeClr val="lt2"/>
              </a:buClr>
              <a:buSzPts val="21300"/>
              <a:buNone/>
              <a:defRPr sz="21300">
                <a:solidFill>
                  <a:schemeClr val="lt2"/>
                </a:solidFill>
              </a:defRPr>
            </a:lvl5pPr>
            <a:lvl6pPr lvl="5" algn="ctr">
              <a:spcBef>
                <a:spcPts val="0"/>
              </a:spcBef>
              <a:spcAft>
                <a:spcPts val="0"/>
              </a:spcAft>
              <a:buClr>
                <a:schemeClr val="lt2"/>
              </a:buClr>
              <a:buSzPts val="21300"/>
              <a:buNone/>
              <a:defRPr sz="21300">
                <a:solidFill>
                  <a:schemeClr val="lt2"/>
                </a:solidFill>
              </a:defRPr>
            </a:lvl6pPr>
            <a:lvl7pPr lvl="6" algn="ctr">
              <a:spcBef>
                <a:spcPts val="0"/>
              </a:spcBef>
              <a:spcAft>
                <a:spcPts val="0"/>
              </a:spcAft>
              <a:buClr>
                <a:schemeClr val="lt2"/>
              </a:buClr>
              <a:buSzPts val="21300"/>
              <a:buNone/>
              <a:defRPr sz="21300">
                <a:solidFill>
                  <a:schemeClr val="lt2"/>
                </a:solidFill>
              </a:defRPr>
            </a:lvl7pPr>
            <a:lvl8pPr lvl="7" algn="ctr">
              <a:spcBef>
                <a:spcPts val="0"/>
              </a:spcBef>
              <a:spcAft>
                <a:spcPts val="0"/>
              </a:spcAft>
              <a:buClr>
                <a:schemeClr val="lt2"/>
              </a:buClr>
              <a:buSzPts val="21300"/>
              <a:buNone/>
              <a:defRPr sz="21300">
                <a:solidFill>
                  <a:schemeClr val="lt2"/>
                </a:solidFill>
              </a:defRPr>
            </a:lvl8pPr>
            <a:lvl9pPr lvl="8" algn="ctr">
              <a:spcBef>
                <a:spcPts val="0"/>
              </a:spcBef>
              <a:spcAft>
                <a:spcPts val="0"/>
              </a:spcAft>
              <a:buClr>
                <a:schemeClr val="lt2"/>
              </a:buClr>
              <a:buSzPts val="21300"/>
              <a:buNone/>
              <a:defRPr sz="21300">
                <a:solidFill>
                  <a:schemeClr val="lt2"/>
                </a:solidFill>
              </a:defRPr>
            </a:lvl9pPr>
          </a:lstStyle>
          <a:p>
            <a:r>
              <a:t>xx%</a:t>
            </a:r>
          </a:p>
        </p:txBody>
      </p:sp>
      <p:sp>
        <p:nvSpPr>
          <p:cNvPr id="54" name="Google Shape;54;g7f7f43264ee30a2b_111"/>
          <p:cNvSpPr txBox="1"/>
          <p:nvPr>
            <p:ph idx="1" type="body"/>
          </p:nvPr>
        </p:nvSpPr>
        <p:spPr>
          <a:xfrm>
            <a:off x="415600" y="42160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5" name="Google Shape;55;g7f7f43264ee30a2b_1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7f7f43264ee30a2b_1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g7f7f43264ee30a2b_1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0" name="Google Shape;60;g7f7f43264ee30a2b_1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61" name="Google Shape;61;g7f7f43264ee30a2b_1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g7f7f43264ee30a2b_1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g7f7f43264ee30a2b_1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4" name="Shape 64"/>
        <p:cNvGrpSpPr/>
        <p:nvPr/>
      </p:nvGrpSpPr>
      <p:grpSpPr>
        <a:xfrm>
          <a:off x="0" y="0"/>
          <a:ext cx="0" cy="0"/>
          <a:chOff x="0" y="0"/>
          <a:chExt cx="0" cy="0"/>
        </a:xfrm>
      </p:grpSpPr>
      <p:sp>
        <p:nvSpPr>
          <p:cNvPr id="65" name="Google Shape;65;g7f7f43264ee30a2b_12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66" name="Google Shape;66;g7f7f43264ee30a2b_12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1600"/>
              </a:spcBef>
              <a:spcAft>
                <a:spcPts val="0"/>
              </a:spcAft>
              <a:buClr>
                <a:srgbClr val="888888"/>
              </a:buClr>
              <a:buSzPts val="2000"/>
              <a:buNone/>
              <a:defRPr sz="2000">
                <a:solidFill>
                  <a:srgbClr val="888888"/>
                </a:solidFill>
              </a:defRPr>
            </a:lvl2pPr>
            <a:lvl3pPr indent="-228600" lvl="2" marL="1371600" algn="l">
              <a:lnSpc>
                <a:spcPct val="90000"/>
              </a:lnSpc>
              <a:spcBef>
                <a:spcPts val="1600"/>
              </a:spcBef>
              <a:spcAft>
                <a:spcPts val="0"/>
              </a:spcAft>
              <a:buClr>
                <a:srgbClr val="888888"/>
              </a:buClr>
              <a:buSzPts val="1800"/>
              <a:buNone/>
              <a:defRPr sz="1800">
                <a:solidFill>
                  <a:srgbClr val="888888"/>
                </a:solidFill>
              </a:defRPr>
            </a:lvl3pPr>
            <a:lvl4pPr indent="-228600" lvl="3" marL="1828800" algn="l">
              <a:lnSpc>
                <a:spcPct val="90000"/>
              </a:lnSpc>
              <a:spcBef>
                <a:spcPts val="1600"/>
              </a:spcBef>
              <a:spcAft>
                <a:spcPts val="0"/>
              </a:spcAft>
              <a:buClr>
                <a:srgbClr val="888888"/>
              </a:buClr>
              <a:buSzPts val="1600"/>
              <a:buNone/>
              <a:defRPr sz="1600">
                <a:solidFill>
                  <a:srgbClr val="888888"/>
                </a:solidFill>
              </a:defRPr>
            </a:lvl4pPr>
            <a:lvl5pPr indent="-228600" lvl="4" marL="2286000" algn="l">
              <a:lnSpc>
                <a:spcPct val="90000"/>
              </a:lnSpc>
              <a:spcBef>
                <a:spcPts val="1600"/>
              </a:spcBef>
              <a:spcAft>
                <a:spcPts val="0"/>
              </a:spcAft>
              <a:buClr>
                <a:srgbClr val="888888"/>
              </a:buClr>
              <a:buSzPts val="1600"/>
              <a:buNone/>
              <a:defRPr sz="1600">
                <a:solidFill>
                  <a:srgbClr val="888888"/>
                </a:solidFill>
              </a:defRPr>
            </a:lvl5pPr>
            <a:lvl6pPr indent="-228600" lvl="5" marL="2743200" algn="l">
              <a:lnSpc>
                <a:spcPct val="90000"/>
              </a:lnSpc>
              <a:spcBef>
                <a:spcPts val="1600"/>
              </a:spcBef>
              <a:spcAft>
                <a:spcPts val="0"/>
              </a:spcAft>
              <a:buClr>
                <a:srgbClr val="888888"/>
              </a:buClr>
              <a:buSzPts val="1600"/>
              <a:buNone/>
              <a:defRPr sz="1600">
                <a:solidFill>
                  <a:srgbClr val="888888"/>
                </a:solidFill>
              </a:defRPr>
            </a:lvl6pPr>
            <a:lvl7pPr indent="-228600" lvl="6" marL="3200400" algn="l">
              <a:lnSpc>
                <a:spcPct val="90000"/>
              </a:lnSpc>
              <a:spcBef>
                <a:spcPts val="1600"/>
              </a:spcBef>
              <a:spcAft>
                <a:spcPts val="0"/>
              </a:spcAft>
              <a:buClr>
                <a:srgbClr val="888888"/>
              </a:buClr>
              <a:buSzPts val="1600"/>
              <a:buNone/>
              <a:defRPr sz="1600">
                <a:solidFill>
                  <a:srgbClr val="888888"/>
                </a:solidFill>
              </a:defRPr>
            </a:lvl7pPr>
            <a:lvl8pPr indent="-228600" lvl="7" marL="3657600" algn="l">
              <a:lnSpc>
                <a:spcPct val="90000"/>
              </a:lnSpc>
              <a:spcBef>
                <a:spcPts val="1600"/>
              </a:spcBef>
              <a:spcAft>
                <a:spcPts val="0"/>
              </a:spcAft>
              <a:buClr>
                <a:srgbClr val="888888"/>
              </a:buClr>
              <a:buSzPts val="1600"/>
              <a:buNone/>
              <a:defRPr sz="1600">
                <a:solidFill>
                  <a:srgbClr val="888888"/>
                </a:solidFill>
              </a:defRPr>
            </a:lvl8pPr>
            <a:lvl9pPr indent="-228600" lvl="8" marL="411480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67" name="Google Shape;67;g7f7f43264ee30a2b_1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g7f7f43264ee30a2b_1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g7f7f43264ee30a2b_1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7f7f43264ee30a2b_75"/>
          <p:cNvSpPr/>
          <p:nvPr/>
        </p:nvSpPr>
        <p:spPr>
          <a:xfrm flipH="1">
            <a:off x="10127953" y="613633"/>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g7f7f43264ee30a2b_75"/>
          <p:cNvSpPr/>
          <p:nvPr/>
        </p:nvSpPr>
        <p:spPr>
          <a:xfrm flipH="1" rot="10800000">
            <a:off x="621900" y="4744471"/>
            <a:ext cx="1442131"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g7f7f43264ee30a2b_75"/>
          <p:cNvSpPr txBox="1"/>
          <p:nvPr>
            <p:ph type="title"/>
          </p:nvPr>
        </p:nvSpPr>
        <p:spPr>
          <a:xfrm>
            <a:off x="1031600" y="2408600"/>
            <a:ext cx="10128900" cy="20409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9" name="Google Shape;19;g7f7f43264ee30a2b_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7f7f43264ee30a2b_80"/>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7f7f43264ee30a2b_80"/>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3" name="Google Shape;23;g7f7f43264ee30a2b_80"/>
          <p:cNvSpPr txBox="1"/>
          <p:nvPr>
            <p:ph idx="1" type="body"/>
          </p:nvPr>
        </p:nvSpPr>
        <p:spPr>
          <a:xfrm>
            <a:off x="415600" y="1633633"/>
            <a:ext cx="11360700" cy="44721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4" name="Google Shape;24;g7f7f43264ee30a2b_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g7f7f43264ee30a2b_85"/>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g7f7f43264ee30a2b_85"/>
          <p:cNvSpPr txBox="1"/>
          <p:nvPr>
            <p:ph idx="1" type="body"/>
          </p:nvPr>
        </p:nvSpPr>
        <p:spPr>
          <a:xfrm>
            <a:off x="4156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7f7f43264ee30a2b_85"/>
          <p:cNvSpPr txBox="1"/>
          <p:nvPr>
            <p:ph idx="2" type="body"/>
          </p:nvPr>
        </p:nvSpPr>
        <p:spPr>
          <a:xfrm>
            <a:off x="6443200" y="1633633"/>
            <a:ext cx="5333100" cy="44721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9" name="Google Shape;29;g7f7f43264ee30a2b_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7f7f43264ee30a2b_90"/>
          <p:cNvSpPr txBox="1"/>
          <p:nvPr>
            <p:ph type="title"/>
          </p:nvPr>
        </p:nvSpPr>
        <p:spPr>
          <a:xfrm>
            <a:off x="415600" y="421233"/>
            <a:ext cx="11360700" cy="1108500"/>
          </a:xfrm>
          <a:prstGeom prst="rect">
            <a:avLst/>
          </a:prstGeom>
        </p:spPr>
        <p:txBody>
          <a:bodyPr anchorCtr="0" anchor="b" bIns="121900" lIns="121900" spcFirstLastPara="1" rIns="121900" wrap="square" tIns="12190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2" name="Google Shape;32;g7f7f43264ee30a2b_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g7f7f43264ee30a2b_9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5" name="Google Shape;35;g7f7f43264ee30a2b_93"/>
          <p:cNvSpPr txBox="1"/>
          <p:nvPr>
            <p:ph idx="1" type="body"/>
          </p:nvPr>
        </p:nvSpPr>
        <p:spPr>
          <a:xfrm>
            <a:off x="415600" y="1865867"/>
            <a:ext cx="3744000" cy="37131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6" name="Google Shape;36;g7f7f43264ee30a2b_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g7f7f43264ee30a2b_97"/>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g7f7f43264ee30a2b_97"/>
          <p:cNvSpPr txBox="1"/>
          <p:nvPr>
            <p:ph type="title"/>
          </p:nvPr>
        </p:nvSpPr>
        <p:spPr>
          <a:xfrm>
            <a:off x="653667" y="600200"/>
            <a:ext cx="78384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40" name="Google Shape;40;g7f7f43264ee30a2b_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7f7f43264ee30a2b_101"/>
          <p:cNvSpPr/>
          <p:nvPr/>
        </p:nvSpPr>
        <p:spPr>
          <a:xfrm>
            <a:off x="6096000" y="-33"/>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3" name="Google Shape;43;g7f7f43264ee30a2b_101"/>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g7f7f43264ee30a2b_101"/>
          <p:cNvSpPr txBox="1"/>
          <p:nvPr>
            <p:ph type="title"/>
          </p:nvPr>
        </p:nvSpPr>
        <p:spPr>
          <a:xfrm>
            <a:off x="354000" y="1239033"/>
            <a:ext cx="5393700" cy="23817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45" name="Google Shape;45;g7f7f43264ee30a2b_101"/>
          <p:cNvSpPr txBox="1"/>
          <p:nvPr>
            <p:ph idx="1" type="subTitle"/>
          </p:nvPr>
        </p:nvSpPr>
        <p:spPr>
          <a:xfrm>
            <a:off x="354000" y="3692001"/>
            <a:ext cx="5393700" cy="20988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3200"/>
              <a:buFont typeface="Economica"/>
              <a:buNone/>
              <a:defRPr sz="3200">
                <a:latin typeface="Economica"/>
                <a:ea typeface="Economica"/>
                <a:cs typeface="Economica"/>
                <a:sym typeface="Economica"/>
              </a:defRPr>
            </a:lvl9pPr>
          </a:lstStyle>
          <a:p/>
        </p:txBody>
      </p:sp>
      <p:sp>
        <p:nvSpPr>
          <p:cNvPr id="46" name="Google Shape;46;g7f7f43264ee30a2b_101"/>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7" name="Google Shape;47;g7f7f43264ee30a2b_1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g7f7f43264ee30a2b_108"/>
          <p:cNvSpPr txBox="1"/>
          <p:nvPr>
            <p:ph idx="1" type="body"/>
          </p:nvPr>
        </p:nvSpPr>
        <p:spPr>
          <a:xfrm>
            <a:off x="426000" y="5625233"/>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Economica"/>
              <a:buNone/>
              <a:defRPr sz="3200">
                <a:latin typeface="Economica"/>
                <a:ea typeface="Economica"/>
                <a:cs typeface="Economica"/>
                <a:sym typeface="Economica"/>
              </a:defRPr>
            </a:lvl1pPr>
          </a:lstStyle>
          <a:p/>
        </p:txBody>
      </p:sp>
      <p:sp>
        <p:nvSpPr>
          <p:cNvPr id="50" name="Google Shape;50;g7f7f43264ee30a2b_1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g7f7f43264ee30a2b_65"/>
          <p:cNvSpPr txBox="1"/>
          <p:nvPr>
            <p:ph type="title"/>
          </p:nvPr>
        </p:nvSpPr>
        <p:spPr>
          <a:xfrm>
            <a:off x="415600" y="421233"/>
            <a:ext cx="11360700" cy="1108500"/>
          </a:xfrm>
          <a:prstGeom prst="rect">
            <a:avLst/>
          </a:prstGeom>
          <a:noFill/>
          <a:ln>
            <a:noFill/>
          </a:ln>
        </p:spPr>
        <p:txBody>
          <a:bodyPr anchorCtr="0" anchor="b" bIns="121900" lIns="121900" spcFirstLastPara="1" rIns="121900" wrap="square" tIns="121900">
            <a:normAutofit/>
          </a:bodyPr>
          <a:lstStyle>
            <a:lvl1pPr lvl="0">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1pPr>
            <a:lvl2pPr lvl="1">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2pPr>
            <a:lvl3pPr lvl="2">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3pPr>
            <a:lvl4pPr lvl="3">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4pPr>
            <a:lvl5pPr lvl="4">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5pPr>
            <a:lvl6pPr lvl="5">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6pPr>
            <a:lvl7pPr lvl="6">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7pPr>
            <a:lvl8pPr lvl="7">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8pPr>
            <a:lvl9pPr lvl="8">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9pPr>
          </a:lstStyle>
          <a:p/>
        </p:txBody>
      </p:sp>
      <p:sp>
        <p:nvSpPr>
          <p:cNvPr id="7" name="Google Shape;7;g7f7f43264ee30a2b_65"/>
          <p:cNvSpPr txBox="1"/>
          <p:nvPr>
            <p:ph idx="1" type="body"/>
          </p:nvPr>
        </p:nvSpPr>
        <p:spPr>
          <a:xfrm>
            <a:off x="415600" y="1633633"/>
            <a:ext cx="11360700" cy="44721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indent="-349250" lvl="1" marL="914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2pPr>
            <a:lvl3pPr indent="-349250" lvl="2" marL="1371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3pPr>
            <a:lvl4pPr indent="-349250" lvl="3" marL="1828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4pPr>
            <a:lvl5pPr indent="-349250" lvl="4" marL="22860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5pPr>
            <a:lvl6pPr indent="-349250" lvl="5" marL="27432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6pPr>
            <a:lvl7pPr indent="-349250" lvl="6" marL="32004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7pPr>
            <a:lvl8pPr indent="-349250" lvl="7" marL="36576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8pPr>
            <a:lvl9pPr indent="-349250" lvl="8" marL="4114800">
              <a:lnSpc>
                <a:spcPct val="115000"/>
              </a:lnSpc>
              <a:spcBef>
                <a:spcPts val="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9pPr>
          </a:lstStyle>
          <a:p/>
        </p:txBody>
      </p:sp>
      <p:sp>
        <p:nvSpPr>
          <p:cNvPr id="8" name="Google Shape;8;g7f7f43264ee30a2b_6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1"/>
                </a:solidFill>
                <a:latin typeface="Economica"/>
                <a:ea typeface="Economica"/>
                <a:cs typeface="Economica"/>
                <a:sym typeface="Economica"/>
              </a:defRPr>
            </a:lvl1pPr>
            <a:lvl2pPr lvl="1" algn="r">
              <a:buNone/>
              <a:defRPr sz="1300">
                <a:solidFill>
                  <a:schemeClr val="dk1"/>
                </a:solidFill>
                <a:latin typeface="Economica"/>
                <a:ea typeface="Economica"/>
                <a:cs typeface="Economica"/>
                <a:sym typeface="Economica"/>
              </a:defRPr>
            </a:lvl2pPr>
            <a:lvl3pPr lvl="2" algn="r">
              <a:buNone/>
              <a:defRPr sz="1300">
                <a:solidFill>
                  <a:schemeClr val="dk1"/>
                </a:solidFill>
                <a:latin typeface="Economica"/>
                <a:ea typeface="Economica"/>
                <a:cs typeface="Economica"/>
                <a:sym typeface="Economica"/>
              </a:defRPr>
            </a:lvl3pPr>
            <a:lvl4pPr lvl="3" algn="r">
              <a:buNone/>
              <a:defRPr sz="1300">
                <a:solidFill>
                  <a:schemeClr val="dk1"/>
                </a:solidFill>
                <a:latin typeface="Economica"/>
                <a:ea typeface="Economica"/>
                <a:cs typeface="Economica"/>
                <a:sym typeface="Economica"/>
              </a:defRPr>
            </a:lvl4pPr>
            <a:lvl5pPr lvl="4" algn="r">
              <a:buNone/>
              <a:defRPr sz="1300">
                <a:solidFill>
                  <a:schemeClr val="dk1"/>
                </a:solidFill>
                <a:latin typeface="Economica"/>
                <a:ea typeface="Economica"/>
                <a:cs typeface="Economica"/>
                <a:sym typeface="Economica"/>
              </a:defRPr>
            </a:lvl5pPr>
            <a:lvl6pPr lvl="5" algn="r">
              <a:buNone/>
              <a:defRPr sz="1300">
                <a:solidFill>
                  <a:schemeClr val="dk1"/>
                </a:solidFill>
                <a:latin typeface="Economica"/>
                <a:ea typeface="Economica"/>
                <a:cs typeface="Economica"/>
                <a:sym typeface="Economica"/>
              </a:defRPr>
            </a:lvl6pPr>
            <a:lvl7pPr lvl="6" algn="r">
              <a:buNone/>
              <a:defRPr sz="1300">
                <a:solidFill>
                  <a:schemeClr val="dk1"/>
                </a:solidFill>
                <a:latin typeface="Economica"/>
                <a:ea typeface="Economica"/>
                <a:cs typeface="Economica"/>
                <a:sym typeface="Economica"/>
              </a:defRPr>
            </a:lvl7pPr>
            <a:lvl8pPr lvl="7" algn="r">
              <a:buNone/>
              <a:defRPr sz="1300">
                <a:solidFill>
                  <a:schemeClr val="dk1"/>
                </a:solidFill>
                <a:latin typeface="Economica"/>
                <a:ea typeface="Economica"/>
                <a:cs typeface="Economica"/>
                <a:sym typeface="Economica"/>
              </a:defRPr>
            </a:lvl8pPr>
            <a:lvl9pPr lvl="8" algn="r">
              <a:buNone/>
              <a:defRPr sz="13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2.jpg"/><Relationship Id="rId7" Type="http://schemas.openxmlformats.org/officeDocument/2006/relationships/image" Target="../media/image9.jpg"/><Relationship Id="rId8"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4059600" y="1925674"/>
            <a:ext cx="4072800" cy="2049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CPSC 481 Presentation 2</a:t>
            </a:r>
            <a:endParaRPr/>
          </a:p>
        </p:txBody>
      </p:sp>
      <p:sp>
        <p:nvSpPr>
          <p:cNvPr id="75" name="Google Shape;75;p1"/>
          <p:cNvSpPr txBox="1"/>
          <p:nvPr>
            <p:ph idx="1" type="subTitle"/>
          </p:nvPr>
        </p:nvSpPr>
        <p:spPr>
          <a:xfrm>
            <a:off x="4059600" y="4155440"/>
            <a:ext cx="4072800" cy="935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Lucy OuYang, Ekhonmu Egbase, Nami Marwal, Esther Thompson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Scenarios and Walkthroughs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ph type="title"/>
          </p:nvPr>
        </p:nvSpPr>
        <p:spPr>
          <a:xfrm>
            <a:off x="838200" y="-91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a:t>
            </a:r>
            <a:r>
              <a:rPr lang="en-US"/>
              <a:t>ask recap</a:t>
            </a:r>
            <a:endParaRPr/>
          </a:p>
        </p:txBody>
      </p:sp>
      <p:sp>
        <p:nvSpPr>
          <p:cNvPr id="152" name="Google Shape;152;p12"/>
          <p:cNvSpPr txBox="1"/>
          <p:nvPr>
            <p:ph idx="1" type="body"/>
          </p:nvPr>
        </p:nvSpPr>
        <p:spPr>
          <a:xfrm>
            <a:off x="838200" y="942250"/>
            <a:ext cx="10515600" cy="591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800"/>
              <a:t>Henry, 30, is planning a five-day trip to Calgary this spring. He starts by googling “top calgary attractions” and clicks into some travel blogs, forums, tour guide ads and notes down a few attractions that interest him(Calgary Tower, Calgary Zoo, etc.). Next, he conducts more detailed searches for these attractions. </a:t>
            </a:r>
            <a:endParaRPr sz="1800"/>
          </a:p>
          <a:p>
            <a:pPr indent="0" lvl="0" marL="0" rtl="0" algn="l">
              <a:lnSpc>
                <a:spcPct val="90000"/>
              </a:lnSpc>
              <a:spcBef>
                <a:spcPts val="0"/>
              </a:spcBef>
              <a:spcAft>
                <a:spcPts val="0"/>
              </a:spcAft>
              <a:buNone/>
            </a:pPr>
            <a:r>
              <a:t/>
            </a:r>
            <a:endParaRPr sz="1800"/>
          </a:p>
          <a:p>
            <a:pPr indent="0" lvl="0" marL="0" rtl="0" algn="l">
              <a:lnSpc>
                <a:spcPct val="90000"/>
              </a:lnSpc>
              <a:spcBef>
                <a:spcPts val="0"/>
              </a:spcBef>
              <a:spcAft>
                <a:spcPts val="0"/>
              </a:spcAft>
              <a:buNone/>
            </a:pPr>
            <a:r>
              <a:rPr lang="en-US" sz="1800"/>
              <a:t>He googles “Calgary Tower” and gathers basic information about it such as location, price, and opening times. He does so for a couple of attractions he previously noted down. After gathering enough information, he now decides to visit an attraction(Calgary Tower). </a:t>
            </a:r>
            <a:endParaRPr sz="1800"/>
          </a:p>
          <a:p>
            <a:pPr indent="0" lvl="0" marL="0" rtl="0" algn="l">
              <a:lnSpc>
                <a:spcPct val="90000"/>
              </a:lnSpc>
              <a:spcBef>
                <a:spcPts val="0"/>
              </a:spcBef>
              <a:spcAft>
                <a:spcPts val="0"/>
              </a:spcAft>
              <a:buNone/>
            </a:pPr>
            <a:r>
              <a:t/>
            </a:r>
            <a:endParaRPr sz="1800"/>
          </a:p>
          <a:p>
            <a:pPr indent="0" lvl="0" marL="0" rtl="0" algn="l">
              <a:lnSpc>
                <a:spcPct val="90000"/>
              </a:lnSpc>
              <a:spcBef>
                <a:spcPts val="0"/>
              </a:spcBef>
              <a:spcAft>
                <a:spcPts val="0"/>
              </a:spcAft>
              <a:buNone/>
            </a:pPr>
            <a:r>
              <a:rPr lang="en-US" sz="1800"/>
              <a:t>He searches for Calgary tower again in google and tries to find sites that sell tickets to Calgary Tower. He compares the official site with other travel booking websites and decides to go with official site. He books a ticket in the official site and notes down the date, time, location, etc. to his itinerary. He repeats this step a couple times for his other attractions. As he continues his research, Henry frequently revises his itinerary, adding or removing locations based on how much time he estimates for each activity.</a:t>
            </a:r>
            <a:endParaRPr sz="1800"/>
          </a:p>
          <a:p>
            <a:pPr indent="0" lvl="0" marL="0" rtl="0" algn="l">
              <a:lnSpc>
                <a:spcPct val="90000"/>
              </a:lnSpc>
              <a:spcBef>
                <a:spcPts val="0"/>
              </a:spcBef>
              <a:spcAft>
                <a:spcPts val="0"/>
              </a:spcAft>
              <a:buNone/>
            </a:pPr>
            <a:r>
              <a:t/>
            </a:r>
            <a:endParaRPr sz="1800"/>
          </a:p>
          <a:p>
            <a:pPr indent="0" lvl="0" marL="0" rtl="0" algn="l">
              <a:lnSpc>
                <a:spcPct val="90000"/>
              </a:lnSpc>
              <a:spcBef>
                <a:spcPts val="1000"/>
              </a:spcBef>
              <a:spcAft>
                <a:spcPts val="0"/>
              </a:spcAft>
              <a:buNone/>
            </a:pPr>
            <a:r>
              <a:rPr b="1" lang="en-US" sz="1800"/>
              <a:t>Issues for task </a:t>
            </a:r>
            <a:endParaRPr b="1" sz="1800"/>
          </a:p>
          <a:p>
            <a:pPr indent="-342900" lvl="0" marL="457200" rtl="0" algn="l">
              <a:lnSpc>
                <a:spcPct val="90000"/>
              </a:lnSpc>
              <a:spcBef>
                <a:spcPts val="1600"/>
              </a:spcBef>
              <a:spcAft>
                <a:spcPts val="0"/>
              </a:spcAft>
              <a:buSzPts val="1800"/>
              <a:buChar char="●"/>
            </a:pPr>
            <a:r>
              <a:rPr lang="en-US" sz="1800"/>
              <a:t>Tedious manual information gathering because of scattered research sources</a:t>
            </a:r>
            <a:endParaRPr sz="1800"/>
          </a:p>
          <a:p>
            <a:pPr indent="-342900" lvl="0" marL="457200" rtl="0" algn="l">
              <a:lnSpc>
                <a:spcPct val="90000"/>
              </a:lnSpc>
              <a:spcBef>
                <a:spcPts val="0"/>
              </a:spcBef>
              <a:spcAft>
                <a:spcPts val="0"/>
              </a:spcAft>
              <a:buSzPts val="1800"/>
              <a:buChar char="●"/>
            </a:pPr>
            <a:r>
              <a:rPr lang="en-US" sz="1800"/>
              <a:t>Lack of seamless integration</a:t>
            </a:r>
            <a:endParaRPr sz="1800"/>
          </a:p>
          <a:p>
            <a:pPr indent="-342900" lvl="0" marL="457200" rtl="0" algn="l">
              <a:lnSpc>
                <a:spcPct val="90000"/>
              </a:lnSpc>
              <a:spcBef>
                <a:spcPts val="0"/>
              </a:spcBef>
              <a:spcAft>
                <a:spcPts val="0"/>
              </a:spcAft>
              <a:buSzPts val="1800"/>
              <a:buChar char="●"/>
            </a:pPr>
            <a:r>
              <a:rPr lang="en-US" sz="1800"/>
              <a:t>Frequent revising of the itinerary</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f9abe0b3da_1_139"/>
          <p:cNvSpPr txBox="1"/>
          <p:nvPr>
            <p:ph type="title"/>
          </p:nvPr>
        </p:nvSpPr>
        <p:spPr>
          <a:xfrm>
            <a:off x="838200" y="-91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Scenario</a:t>
            </a:r>
            <a:endParaRPr/>
          </a:p>
        </p:txBody>
      </p:sp>
      <p:sp>
        <p:nvSpPr>
          <p:cNvPr id="158" name="Google Shape;158;g2f9abe0b3da_1_139"/>
          <p:cNvSpPr txBox="1"/>
          <p:nvPr>
            <p:ph idx="1" type="body"/>
          </p:nvPr>
        </p:nvSpPr>
        <p:spPr>
          <a:xfrm>
            <a:off x="838200" y="913675"/>
            <a:ext cx="10515600" cy="585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b="1" sz="2000"/>
          </a:p>
          <a:p>
            <a:pPr indent="0" lvl="0" marL="0" rtl="0" algn="l">
              <a:lnSpc>
                <a:spcPct val="90000"/>
              </a:lnSpc>
              <a:spcBef>
                <a:spcPts val="0"/>
              </a:spcBef>
              <a:spcAft>
                <a:spcPts val="0"/>
              </a:spcAft>
              <a:buNone/>
            </a:pPr>
            <a:r>
              <a:rPr lang="en-US" sz="2000"/>
              <a:t>H</a:t>
            </a:r>
            <a:r>
              <a:rPr lang="en-US" sz="2000"/>
              <a:t>enry, 30, is planning a five-day trip to Calgary this spring. He opens the travel app and notices “Calgary at a glance” banner and clicks “view”. He sees a list of attractions Calgary has to offer and clicks into Calgary tower. He views the details of this attraction and finds it interesting.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lang="en-US" sz="2000"/>
              <a:t>He returns back to the list of attractions and clicks into another attraction to view details. He repeats this couple times looking at various attractions. He wonders where each location is located in Calgary. So he returns to main menu hoping to find a map somewhere. He finds “Calgary map” button at top left corner and clicks into it. He checks the location of each attraction and gets a better understanding of the city.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lang="en-US" sz="2000"/>
              <a:t>He then decides to click back into Calgary tower and tries to book a ticket. He selects date and time and one ticket. Then he proceeds to payment. He pays and booking is confirmed. He clicks the button that appears which leads him to his personal itinerary page. He sees his booking there.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lang="en-US" sz="2000"/>
              <a:t>He returns back to main page to find some other attractions to book tickets to and repeats the above booking process a couple times. He returns to his itinerary and double checks the details of his various bookings. He saves a pdf copy of his itinerary.</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2f9abe0b3da_1_150"/>
          <p:cNvPicPr preferRelativeResize="0"/>
          <p:nvPr/>
        </p:nvPicPr>
        <p:blipFill>
          <a:blip r:embed="rId3">
            <a:alphaModFix/>
          </a:blip>
          <a:stretch>
            <a:fillRect/>
          </a:stretch>
        </p:blipFill>
        <p:spPr>
          <a:xfrm>
            <a:off x="0" y="0"/>
            <a:ext cx="4695900" cy="3121150"/>
          </a:xfrm>
          <a:prstGeom prst="rect">
            <a:avLst/>
          </a:prstGeom>
          <a:noFill/>
          <a:ln>
            <a:noFill/>
          </a:ln>
        </p:spPr>
      </p:pic>
      <p:pic>
        <p:nvPicPr>
          <p:cNvPr id="164" name="Google Shape;164;g2f9abe0b3da_1_150"/>
          <p:cNvPicPr preferRelativeResize="0"/>
          <p:nvPr/>
        </p:nvPicPr>
        <p:blipFill>
          <a:blip r:embed="rId4">
            <a:alphaModFix/>
          </a:blip>
          <a:stretch>
            <a:fillRect/>
          </a:stretch>
        </p:blipFill>
        <p:spPr>
          <a:xfrm>
            <a:off x="4533749" y="633975"/>
            <a:ext cx="3851302" cy="2551424"/>
          </a:xfrm>
          <a:prstGeom prst="rect">
            <a:avLst/>
          </a:prstGeom>
          <a:noFill/>
          <a:ln>
            <a:noFill/>
          </a:ln>
        </p:spPr>
      </p:pic>
      <p:pic>
        <p:nvPicPr>
          <p:cNvPr id="165" name="Google Shape;165;g2f9abe0b3da_1_150"/>
          <p:cNvPicPr preferRelativeResize="0"/>
          <p:nvPr/>
        </p:nvPicPr>
        <p:blipFill>
          <a:blip r:embed="rId5">
            <a:alphaModFix/>
          </a:blip>
          <a:stretch>
            <a:fillRect/>
          </a:stretch>
        </p:blipFill>
        <p:spPr>
          <a:xfrm>
            <a:off x="8385050" y="633975"/>
            <a:ext cx="3499550" cy="2551424"/>
          </a:xfrm>
          <a:prstGeom prst="rect">
            <a:avLst/>
          </a:prstGeom>
          <a:noFill/>
          <a:ln>
            <a:noFill/>
          </a:ln>
        </p:spPr>
      </p:pic>
      <p:pic>
        <p:nvPicPr>
          <p:cNvPr id="166" name="Google Shape;166;g2f9abe0b3da_1_150"/>
          <p:cNvPicPr preferRelativeResize="0"/>
          <p:nvPr/>
        </p:nvPicPr>
        <p:blipFill>
          <a:blip r:embed="rId6">
            <a:alphaModFix/>
          </a:blip>
          <a:stretch>
            <a:fillRect/>
          </a:stretch>
        </p:blipFill>
        <p:spPr>
          <a:xfrm>
            <a:off x="8311900" y="3942229"/>
            <a:ext cx="3499550" cy="2541045"/>
          </a:xfrm>
          <a:prstGeom prst="rect">
            <a:avLst/>
          </a:prstGeom>
          <a:noFill/>
          <a:ln>
            <a:noFill/>
          </a:ln>
        </p:spPr>
      </p:pic>
      <p:pic>
        <p:nvPicPr>
          <p:cNvPr id="167" name="Google Shape;167;g2f9abe0b3da_1_150"/>
          <p:cNvPicPr preferRelativeResize="0"/>
          <p:nvPr/>
        </p:nvPicPr>
        <p:blipFill>
          <a:blip r:embed="rId7">
            <a:alphaModFix/>
          </a:blip>
          <a:stretch>
            <a:fillRect/>
          </a:stretch>
        </p:blipFill>
        <p:spPr>
          <a:xfrm>
            <a:off x="4533750" y="3942225"/>
            <a:ext cx="3411874" cy="2388299"/>
          </a:xfrm>
          <a:prstGeom prst="rect">
            <a:avLst/>
          </a:prstGeom>
          <a:noFill/>
          <a:ln>
            <a:noFill/>
          </a:ln>
        </p:spPr>
      </p:pic>
      <p:pic>
        <p:nvPicPr>
          <p:cNvPr id="168" name="Google Shape;168;g2f9abe0b3da_1_150"/>
          <p:cNvPicPr preferRelativeResize="0"/>
          <p:nvPr/>
        </p:nvPicPr>
        <p:blipFill>
          <a:blip r:embed="rId8">
            <a:alphaModFix/>
          </a:blip>
          <a:stretch>
            <a:fillRect/>
          </a:stretch>
        </p:blipFill>
        <p:spPr>
          <a:xfrm>
            <a:off x="203242" y="3599574"/>
            <a:ext cx="4246806" cy="2730950"/>
          </a:xfrm>
          <a:prstGeom prst="rect">
            <a:avLst/>
          </a:prstGeom>
          <a:noFill/>
          <a:ln>
            <a:noFill/>
          </a:ln>
        </p:spPr>
      </p:pic>
      <p:sp>
        <p:nvSpPr>
          <p:cNvPr id="169" name="Google Shape;169;g2f9abe0b3da_1_150"/>
          <p:cNvSpPr/>
          <p:nvPr/>
        </p:nvSpPr>
        <p:spPr>
          <a:xfrm>
            <a:off x="4011175" y="1621525"/>
            <a:ext cx="522600" cy="304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 name="Google Shape;170;g2f9abe0b3da_1_150"/>
          <p:cNvSpPr/>
          <p:nvPr/>
        </p:nvSpPr>
        <p:spPr>
          <a:xfrm>
            <a:off x="7945625" y="1621513"/>
            <a:ext cx="522600" cy="304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g2f9abe0b3da_1_150"/>
          <p:cNvSpPr/>
          <p:nvPr/>
        </p:nvSpPr>
        <p:spPr>
          <a:xfrm rot="5400000">
            <a:off x="9987775" y="3373213"/>
            <a:ext cx="522600" cy="304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2" name="Google Shape;172;g2f9abe0b3da_1_150"/>
          <p:cNvSpPr/>
          <p:nvPr/>
        </p:nvSpPr>
        <p:spPr>
          <a:xfrm rot="10800000">
            <a:off x="7862440" y="4983971"/>
            <a:ext cx="522600" cy="304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g2f9abe0b3da_1_150"/>
          <p:cNvSpPr/>
          <p:nvPr/>
        </p:nvSpPr>
        <p:spPr>
          <a:xfrm rot="10800000">
            <a:off x="4064640" y="4983971"/>
            <a:ext cx="522600" cy="304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 name="Google Shape;174;g2f9abe0b3da_1_150"/>
          <p:cNvSpPr/>
          <p:nvPr/>
        </p:nvSpPr>
        <p:spPr>
          <a:xfrm>
            <a:off x="2206750" y="1292350"/>
            <a:ext cx="573000" cy="3048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g2f9abe0b3da_1_150"/>
          <p:cNvSpPr/>
          <p:nvPr/>
        </p:nvSpPr>
        <p:spPr>
          <a:xfrm>
            <a:off x="6662925" y="1481325"/>
            <a:ext cx="573000" cy="3048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 name="Google Shape;176;g2f9abe0b3da_1_150"/>
          <p:cNvSpPr/>
          <p:nvPr/>
        </p:nvSpPr>
        <p:spPr>
          <a:xfrm>
            <a:off x="9775175" y="2670050"/>
            <a:ext cx="929400" cy="3048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 name="Google Shape;177;g2f9abe0b3da_1_150"/>
          <p:cNvSpPr/>
          <p:nvPr/>
        </p:nvSpPr>
        <p:spPr>
          <a:xfrm>
            <a:off x="10305525" y="5955775"/>
            <a:ext cx="929400" cy="3048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8" name="Google Shape;178;g2f9abe0b3da_1_150"/>
          <p:cNvSpPr/>
          <p:nvPr/>
        </p:nvSpPr>
        <p:spPr>
          <a:xfrm>
            <a:off x="5849350" y="5462025"/>
            <a:ext cx="929400" cy="304800"/>
          </a:xfrm>
          <a:prstGeom prst="roundRect">
            <a:avLst>
              <a:gd fmla="val 16667"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2f9abe0b3da_1_52"/>
          <p:cNvPicPr preferRelativeResize="0"/>
          <p:nvPr/>
        </p:nvPicPr>
        <p:blipFill>
          <a:blip r:embed="rId3">
            <a:alphaModFix/>
          </a:blip>
          <a:stretch>
            <a:fillRect/>
          </a:stretch>
        </p:blipFill>
        <p:spPr>
          <a:xfrm>
            <a:off x="268225" y="892027"/>
            <a:ext cx="8444123" cy="5612425"/>
          </a:xfrm>
          <a:prstGeom prst="rect">
            <a:avLst/>
          </a:prstGeom>
          <a:noFill/>
          <a:ln>
            <a:noFill/>
          </a:ln>
        </p:spPr>
      </p:pic>
      <p:sp>
        <p:nvSpPr>
          <p:cNvPr id="184" name="Google Shape;184;g2f9abe0b3da_1_52"/>
          <p:cNvSpPr txBox="1"/>
          <p:nvPr>
            <p:ph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185" name="Google Shape;185;g2f9abe0b3da_1_52"/>
          <p:cNvSpPr txBox="1"/>
          <p:nvPr/>
        </p:nvSpPr>
        <p:spPr>
          <a:xfrm>
            <a:off x="8853912" y="809611"/>
            <a:ext cx="2868300" cy="612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sees banner “Calgary At A Glance” and clicks </a:t>
            </a:r>
            <a:r>
              <a:rPr b="1" lang="en-US" sz="1800">
                <a:solidFill>
                  <a:schemeClr val="dk1"/>
                </a:solidFill>
                <a:latin typeface="Calibri"/>
                <a:ea typeface="Calibri"/>
                <a:cs typeface="Calibri"/>
                <a:sym typeface="Calibri"/>
              </a:rPr>
              <a:t>Banner Button 1.</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might not understand what “View” button might show them. User might be worried that they get redirected to another page.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Maybe add some prompt letting user know what to expect. (Ex. click here for a quick view of main attractions)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186" name="Google Shape;186;g2f9abe0b3da_1_52"/>
          <p:cNvSpPr/>
          <p:nvPr/>
        </p:nvSpPr>
        <p:spPr>
          <a:xfrm>
            <a:off x="1705310" y="20384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1</a:t>
            </a:r>
            <a:endParaRPr b="1" sz="1000">
              <a:latin typeface="Calibri"/>
              <a:ea typeface="Calibri"/>
              <a:cs typeface="Calibri"/>
              <a:sym typeface="Calibri"/>
            </a:endParaRPr>
          </a:p>
        </p:txBody>
      </p:sp>
      <p:sp>
        <p:nvSpPr>
          <p:cNvPr id="187" name="Google Shape;187;g2f9abe0b3da_1_52"/>
          <p:cNvSpPr/>
          <p:nvPr/>
        </p:nvSpPr>
        <p:spPr>
          <a:xfrm>
            <a:off x="3911656" y="1986120"/>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2</a:t>
            </a:r>
            <a:endParaRPr b="1" sz="1000">
              <a:latin typeface="Calibri"/>
              <a:ea typeface="Calibri"/>
              <a:cs typeface="Calibri"/>
              <a:sym typeface="Calibri"/>
            </a:endParaRPr>
          </a:p>
        </p:txBody>
      </p:sp>
      <p:sp>
        <p:nvSpPr>
          <p:cNvPr id="188" name="Google Shape;188;g2f9abe0b3da_1_52"/>
          <p:cNvSpPr/>
          <p:nvPr/>
        </p:nvSpPr>
        <p:spPr>
          <a:xfrm>
            <a:off x="5481808" y="20384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3</a:t>
            </a:r>
            <a:endParaRPr b="1" sz="1000">
              <a:latin typeface="Calibri"/>
              <a:ea typeface="Calibri"/>
              <a:cs typeface="Calibri"/>
              <a:sym typeface="Calibri"/>
            </a:endParaRPr>
          </a:p>
        </p:txBody>
      </p:sp>
      <p:sp>
        <p:nvSpPr>
          <p:cNvPr id="189" name="Google Shape;189;g2f9abe0b3da_1_52"/>
          <p:cNvSpPr/>
          <p:nvPr/>
        </p:nvSpPr>
        <p:spPr>
          <a:xfrm>
            <a:off x="7027490" y="1700675"/>
            <a:ext cx="970500" cy="2856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Profile button</a:t>
            </a:r>
            <a:endParaRPr b="1" sz="1000">
              <a:latin typeface="Calibri"/>
              <a:ea typeface="Calibri"/>
              <a:cs typeface="Calibri"/>
              <a:sym typeface="Calibri"/>
            </a:endParaRPr>
          </a:p>
        </p:txBody>
      </p:sp>
      <p:sp>
        <p:nvSpPr>
          <p:cNvPr id="190" name="Google Shape;190;g2f9abe0b3da_1_52"/>
          <p:cNvSpPr/>
          <p:nvPr/>
        </p:nvSpPr>
        <p:spPr>
          <a:xfrm>
            <a:off x="3299295" y="3392269"/>
            <a:ext cx="970500" cy="2856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Banner Button 1</a:t>
            </a:r>
            <a:endParaRPr b="1" sz="1000">
              <a:latin typeface="Calibri"/>
              <a:ea typeface="Calibri"/>
              <a:cs typeface="Calibri"/>
              <a:sym typeface="Calibri"/>
            </a:endParaRPr>
          </a:p>
        </p:txBody>
      </p:sp>
      <p:sp>
        <p:nvSpPr>
          <p:cNvPr id="191" name="Google Shape;191;g2f9abe0b3da_1_52"/>
          <p:cNvSpPr/>
          <p:nvPr/>
        </p:nvSpPr>
        <p:spPr>
          <a:xfrm>
            <a:off x="5202453" y="3968477"/>
            <a:ext cx="970500" cy="285600"/>
          </a:xfrm>
          <a:prstGeom prst="roundRect">
            <a:avLst>
              <a:gd fmla="val 16667"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Filter Button</a:t>
            </a:r>
            <a:endParaRPr b="1" sz="1000">
              <a:latin typeface="Calibri"/>
              <a:ea typeface="Calibri"/>
              <a:cs typeface="Calibri"/>
              <a:sym typeface="Calibri"/>
            </a:endParaRPr>
          </a:p>
        </p:txBody>
      </p:sp>
      <p:sp>
        <p:nvSpPr>
          <p:cNvPr id="192" name="Google Shape;192;g2f9abe0b3da_1_52"/>
          <p:cNvSpPr/>
          <p:nvPr/>
        </p:nvSpPr>
        <p:spPr>
          <a:xfrm>
            <a:off x="15789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Event button 1</a:t>
            </a:r>
            <a:endParaRPr b="1" sz="1000">
              <a:latin typeface="Calibri"/>
              <a:ea typeface="Calibri"/>
              <a:cs typeface="Calibri"/>
              <a:sym typeface="Calibri"/>
            </a:endParaRPr>
          </a:p>
        </p:txBody>
      </p:sp>
      <p:sp>
        <p:nvSpPr>
          <p:cNvPr id="193" name="Google Shape;193;g2f9abe0b3da_1_52"/>
          <p:cNvSpPr/>
          <p:nvPr/>
        </p:nvSpPr>
        <p:spPr>
          <a:xfrm>
            <a:off x="1578900" y="5955775"/>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4</a:t>
            </a:r>
            <a:endParaRPr b="1" sz="1000">
              <a:latin typeface="Calibri"/>
              <a:ea typeface="Calibri"/>
              <a:cs typeface="Calibri"/>
              <a:sym typeface="Calibri"/>
            </a:endParaRPr>
          </a:p>
        </p:txBody>
      </p:sp>
      <p:sp>
        <p:nvSpPr>
          <p:cNvPr id="194" name="Google Shape;194;g2f9abe0b3da_1_52"/>
          <p:cNvSpPr/>
          <p:nvPr/>
        </p:nvSpPr>
        <p:spPr>
          <a:xfrm>
            <a:off x="36058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2</a:t>
            </a:r>
            <a:endParaRPr b="1" sz="1000">
              <a:latin typeface="Calibri"/>
              <a:ea typeface="Calibri"/>
              <a:cs typeface="Calibri"/>
              <a:sym typeface="Calibri"/>
            </a:endParaRPr>
          </a:p>
        </p:txBody>
      </p:sp>
      <p:sp>
        <p:nvSpPr>
          <p:cNvPr id="195" name="Google Shape;195;g2f9abe0b3da_1_52"/>
          <p:cNvSpPr/>
          <p:nvPr/>
        </p:nvSpPr>
        <p:spPr>
          <a:xfrm>
            <a:off x="3605800" y="5955775"/>
            <a:ext cx="11289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5</a:t>
            </a:r>
            <a:endParaRPr b="1" sz="1000">
              <a:latin typeface="Calibri"/>
              <a:ea typeface="Calibri"/>
              <a:cs typeface="Calibri"/>
              <a:sym typeface="Calibri"/>
            </a:endParaRPr>
          </a:p>
        </p:txBody>
      </p:sp>
      <p:sp>
        <p:nvSpPr>
          <p:cNvPr id="196" name="Google Shape;196;g2f9abe0b3da_1_52"/>
          <p:cNvSpPr/>
          <p:nvPr/>
        </p:nvSpPr>
        <p:spPr>
          <a:xfrm>
            <a:off x="5418925" y="49906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3</a:t>
            </a:r>
            <a:endParaRPr b="1" sz="1000">
              <a:latin typeface="Calibri"/>
              <a:ea typeface="Calibri"/>
              <a:cs typeface="Calibri"/>
              <a:sym typeface="Calibri"/>
            </a:endParaRPr>
          </a:p>
        </p:txBody>
      </p:sp>
      <p:sp>
        <p:nvSpPr>
          <p:cNvPr id="197" name="Google Shape;197;g2f9abe0b3da_1_52"/>
          <p:cNvSpPr/>
          <p:nvPr/>
        </p:nvSpPr>
        <p:spPr>
          <a:xfrm>
            <a:off x="5418925" y="59557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6</a:t>
            </a:r>
            <a:endParaRPr b="1" sz="10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f9abe0b3da_1_79"/>
          <p:cNvPicPr preferRelativeResize="0"/>
          <p:nvPr/>
        </p:nvPicPr>
        <p:blipFill>
          <a:blip r:embed="rId3">
            <a:alphaModFix/>
          </a:blip>
          <a:stretch>
            <a:fillRect/>
          </a:stretch>
        </p:blipFill>
        <p:spPr>
          <a:xfrm>
            <a:off x="666050" y="1182625"/>
            <a:ext cx="8153227" cy="5401376"/>
          </a:xfrm>
          <a:prstGeom prst="rect">
            <a:avLst/>
          </a:prstGeom>
          <a:noFill/>
          <a:ln>
            <a:noFill/>
          </a:ln>
        </p:spPr>
      </p:pic>
      <p:sp>
        <p:nvSpPr>
          <p:cNvPr id="203" name="Google Shape;203;g2f9abe0b3da_1_79"/>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04" name="Google Shape;204;g2f9abe0b3da_1_79"/>
          <p:cNvSpPr txBox="1"/>
          <p:nvPr/>
        </p:nvSpPr>
        <p:spPr>
          <a:xfrm>
            <a:off x="8817287" y="1133886"/>
            <a:ext cx="2868300" cy="563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views the list of famous Calgary landmarks and clicks </a:t>
            </a:r>
            <a:r>
              <a:rPr b="1" lang="en-US" sz="1800">
                <a:solidFill>
                  <a:schemeClr val="dk1"/>
                </a:solidFill>
                <a:latin typeface="Calibri"/>
                <a:ea typeface="Calibri"/>
                <a:cs typeface="Calibri"/>
                <a:sym typeface="Calibri"/>
              </a:rPr>
              <a:t>Detail Button 1</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might want to scroll and view multiple attractions before viewing details. Not motivated at this point to view details.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 more flippable preview images for each attraction to make users more interested in seeing more details.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g2f9abe0b3da_1_79"/>
          <p:cNvSpPr/>
          <p:nvPr/>
        </p:nvSpPr>
        <p:spPr>
          <a:xfrm>
            <a:off x="5230373" y="27821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1</a:t>
            </a:r>
            <a:endParaRPr b="1" sz="1000">
              <a:latin typeface="Calibri"/>
              <a:ea typeface="Calibri"/>
              <a:cs typeface="Calibri"/>
              <a:sym typeface="Calibri"/>
            </a:endParaRPr>
          </a:p>
        </p:txBody>
      </p:sp>
      <p:sp>
        <p:nvSpPr>
          <p:cNvPr id="206" name="Google Shape;206;g2f9abe0b3da_1_79"/>
          <p:cNvSpPr/>
          <p:nvPr/>
        </p:nvSpPr>
        <p:spPr>
          <a:xfrm>
            <a:off x="5297423" y="40439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2</a:t>
            </a:r>
            <a:endParaRPr b="1" sz="1000">
              <a:latin typeface="Calibri"/>
              <a:ea typeface="Calibri"/>
              <a:cs typeface="Calibri"/>
              <a:sym typeface="Calibri"/>
            </a:endParaRPr>
          </a:p>
        </p:txBody>
      </p:sp>
      <p:sp>
        <p:nvSpPr>
          <p:cNvPr id="207" name="Google Shape;207;g2f9abe0b3da_1_79"/>
          <p:cNvSpPr/>
          <p:nvPr/>
        </p:nvSpPr>
        <p:spPr>
          <a:xfrm>
            <a:off x="5230373" y="530585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3</a:t>
            </a:r>
            <a:endParaRPr b="1" sz="1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f9abe0b3da_1_467"/>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13" name="Google Shape;213;g2f9abe0b3da_1_467"/>
          <p:cNvSpPr txBox="1"/>
          <p:nvPr/>
        </p:nvSpPr>
        <p:spPr>
          <a:xfrm>
            <a:off x="8817287" y="1133886"/>
            <a:ext cx="2868300" cy="480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3</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views attraction details and clicks </a:t>
            </a:r>
            <a:r>
              <a:rPr b="1" lang="en-US" sz="1800">
                <a:solidFill>
                  <a:schemeClr val="dk1"/>
                </a:solidFill>
                <a:latin typeface="Calibri"/>
                <a:ea typeface="Calibri"/>
                <a:cs typeface="Calibri"/>
                <a:sym typeface="Calibri"/>
              </a:rPr>
              <a:t>return button </a:t>
            </a:r>
            <a:r>
              <a:rPr lang="en-US" sz="1800">
                <a:solidFill>
                  <a:schemeClr val="dk1"/>
                </a:solidFill>
                <a:latin typeface="Calibri"/>
                <a:ea typeface="Calibri"/>
                <a:cs typeface="Calibri"/>
                <a:sym typeface="Calibri"/>
              </a:rPr>
              <a:t>to see more attractions.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May not be obvious to user that this button takes them back to the list of attractions(previously viewed)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Change arrow to text prompt? (Ex. Return to list)</a:t>
            </a:r>
            <a:endParaRPr/>
          </a:p>
        </p:txBody>
      </p:sp>
      <p:pic>
        <p:nvPicPr>
          <p:cNvPr id="214" name="Google Shape;214;g2f9abe0b3da_1_467"/>
          <p:cNvPicPr preferRelativeResize="0"/>
          <p:nvPr/>
        </p:nvPicPr>
        <p:blipFill>
          <a:blip r:embed="rId3">
            <a:alphaModFix/>
          </a:blip>
          <a:stretch>
            <a:fillRect/>
          </a:stretch>
        </p:blipFill>
        <p:spPr>
          <a:xfrm>
            <a:off x="462850" y="1239700"/>
            <a:ext cx="7380372" cy="5380851"/>
          </a:xfrm>
          <a:prstGeom prst="rect">
            <a:avLst/>
          </a:prstGeom>
          <a:noFill/>
          <a:ln>
            <a:noFill/>
          </a:ln>
        </p:spPr>
      </p:pic>
      <p:sp>
        <p:nvSpPr>
          <p:cNvPr id="215" name="Google Shape;215;g2f9abe0b3da_1_467"/>
          <p:cNvSpPr/>
          <p:nvPr/>
        </p:nvSpPr>
        <p:spPr>
          <a:xfrm>
            <a:off x="5437648" y="57691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Book Button</a:t>
            </a:r>
            <a:endParaRPr b="1" sz="1000">
              <a:latin typeface="Calibri"/>
              <a:ea typeface="Calibri"/>
              <a:cs typeface="Calibri"/>
              <a:sym typeface="Calibri"/>
            </a:endParaRPr>
          </a:p>
        </p:txBody>
      </p:sp>
      <p:sp>
        <p:nvSpPr>
          <p:cNvPr id="216" name="Google Shape;216;g2f9abe0b3da_1_467"/>
          <p:cNvSpPr/>
          <p:nvPr/>
        </p:nvSpPr>
        <p:spPr>
          <a:xfrm>
            <a:off x="2432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Add button</a:t>
            </a:r>
            <a:endParaRPr b="1" sz="1000">
              <a:latin typeface="Calibri"/>
              <a:ea typeface="Calibri"/>
              <a:cs typeface="Calibri"/>
              <a:sym typeface="Calibri"/>
            </a:endParaRPr>
          </a:p>
        </p:txBody>
      </p:sp>
      <p:sp>
        <p:nvSpPr>
          <p:cNvPr id="217" name="Google Shape;217;g2f9abe0b3da_1_467"/>
          <p:cNvSpPr/>
          <p:nvPr/>
        </p:nvSpPr>
        <p:spPr>
          <a:xfrm>
            <a:off x="3828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2</a:t>
            </a:r>
            <a:endParaRPr b="1" sz="1000">
              <a:latin typeface="Calibri"/>
              <a:ea typeface="Calibri"/>
              <a:cs typeface="Calibri"/>
              <a:sym typeface="Calibri"/>
            </a:endParaRPr>
          </a:p>
        </p:txBody>
      </p:sp>
      <p:sp>
        <p:nvSpPr>
          <p:cNvPr id="218" name="Google Shape;218;g2f9abe0b3da_1_467"/>
          <p:cNvSpPr/>
          <p:nvPr/>
        </p:nvSpPr>
        <p:spPr>
          <a:xfrm>
            <a:off x="51755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3</a:t>
            </a:r>
            <a:endParaRPr b="1" sz="1000">
              <a:latin typeface="Calibri"/>
              <a:ea typeface="Calibri"/>
              <a:cs typeface="Calibri"/>
              <a:sym typeface="Calibri"/>
            </a:endParaRPr>
          </a:p>
        </p:txBody>
      </p:sp>
      <p:sp>
        <p:nvSpPr>
          <p:cNvPr id="219" name="Google Shape;219;g2f9abe0b3da_1_467"/>
          <p:cNvSpPr/>
          <p:nvPr/>
        </p:nvSpPr>
        <p:spPr>
          <a:xfrm>
            <a:off x="2377448" y="4489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Minus  button</a:t>
            </a:r>
            <a:endParaRPr b="1" sz="1000">
              <a:latin typeface="Calibri"/>
              <a:ea typeface="Calibri"/>
              <a:cs typeface="Calibri"/>
              <a:sym typeface="Calibri"/>
            </a:endParaRPr>
          </a:p>
        </p:txBody>
      </p:sp>
      <p:sp>
        <p:nvSpPr>
          <p:cNvPr id="220" name="Google Shape;220;g2f9abe0b3da_1_467"/>
          <p:cNvSpPr/>
          <p:nvPr/>
        </p:nvSpPr>
        <p:spPr>
          <a:xfrm>
            <a:off x="1511848" y="54835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1</a:t>
            </a:r>
            <a:endParaRPr b="1" sz="1000">
              <a:latin typeface="Calibri"/>
              <a:ea typeface="Calibri"/>
              <a:cs typeface="Calibri"/>
              <a:sym typeface="Calibri"/>
            </a:endParaRPr>
          </a:p>
        </p:txBody>
      </p:sp>
      <p:sp>
        <p:nvSpPr>
          <p:cNvPr id="221" name="Google Shape;221;g2f9abe0b3da_1_467"/>
          <p:cNvSpPr/>
          <p:nvPr/>
        </p:nvSpPr>
        <p:spPr>
          <a:xfrm>
            <a:off x="4163598"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2</a:t>
            </a:r>
            <a:endParaRPr b="1" sz="1000">
              <a:latin typeface="Calibri"/>
              <a:ea typeface="Calibri"/>
              <a:cs typeface="Calibri"/>
              <a:sym typeface="Calibri"/>
            </a:endParaRPr>
          </a:p>
        </p:txBody>
      </p:sp>
      <p:sp>
        <p:nvSpPr>
          <p:cNvPr id="222" name="Google Shape;222;g2f9abe0b3da_1_467"/>
          <p:cNvSpPr/>
          <p:nvPr/>
        </p:nvSpPr>
        <p:spPr>
          <a:xfrm>
            <a:off x="5730273"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3</a:t>
            </a:r>
            <a:endParaRPr b="1" sz="1000">
              <a:latin typeface="Calibri"/>
              <a:ea typeface="Calibri"/>
              <a:cs typeface="Calibri"/>
              <a:sym typeface="Calibri"/>
            </a:endParaRPr>
          </a:p>
        </p:txBody>
      </p:sp>
      <p:sp>
        <p:nvSpPr>
          <p:cNvPr id="223" name="Google Shape;223;g2f9abe0b3da_1_467"/>
          <p:cNvSpPr/>
          <p:nvPr/>
        </p:nvSpPr>
        <p:spPr>
          <a:xfrm>
            <a:off x="2225073" y="6127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4</a:t>
            </a:r>
            <a:endParaRPr b="1" sz="1000">
              <a:latin typeface="Calibri"/>
              <a:ea typeface="Calibri"/>
              <a:cs typeface="Calibri"/>
              <a:sym typeface="Calibri"/>
            </a:endParaRPr>
          </a:p>
        </p:txBody>
      </p:sp>
      <p:sp>
        <p:nvSpPr>
          <p:cNvPr id="224" name="Google Shape;224;g2f9abe0b3da_1_467"/>
          <p:cNvSpPr/>
          <p:nvPr/>
        </p:nvSpPr>
        <p:spPr>
          <a:xfrm>
            <a:off x="4771323" y="15568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
        <p:nvSpPr>
          <p:cNvPr id="225" name="Google Shape;225;g2f9abe0b3da_1_467"/>
          <p:cNvSpPr/>
          <p:nvPr/>
        </p:nvSpPr>
        <p:spPr>
          <a:xfrm>
            <a:off x="2432323" y="15568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Return button</a:t>
            </a:r>
            <a:endParaRPr b="1" sz="10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2f9abe0b3da_1_421"/>
          <p:cNvPicPr preferRelativeResize="0"/>
          <p:nvPr/>
        </p:nvPicPr>
        <p:blipFill>
          <a:blip r:embed="rId3">
            <a:alphaModFix/>
          </a:blip>
          <a:stretch>
            <a:fillRect/>
          </a:stretch>
        </p:blipFill>
        <p:spPr>
          <a:xfrm>
            <a:off x="666050" y="1182625"/>
            <a:ext cx="8153227" cy="5401376"/>
          </a:xfrm>
          <a:prstGeom prst="rect">
            <a:avLst/>
          </a:prstGeom>
          <a:noFill/>
          <a:ln>
            <a:noFill/>
          </a:ln>
        </p:spPr>
      </p:pic>
      <p:sp>
        <p:nvSpPr>
          <p:cNvPr id="231" name="Google Shape;231;g2f9abe0b3da_1_421"/>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32" name="Google Shape;232;g2f9abe0b3da_1_421"/>
          <p:cNvSpPr txBox="1"/>
          <p:nvPr/>
        </p:nvSpPr>
        <p:spPr>
          <a:xfrm>
            <a:off x="8817287" y="1133886"/>
            <a:ext cx="28683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scrolls through attractions and clicks </a:t>
            </a:r>
            <a:r>
              <a:rPr b="1" lang="en-US" sz="1800">
                <a:solidFill>
                  <a:schemeClr val="dk1"/>
                </a:solidFill>
                <a:latin typeface="Calibri"/>
                <a:ea typeface="Calibri"/>
                <a:cs typeface="Calibri"/>
                <a:sym typeface="Calibri"/>
              </a:rPr>
              <a:t>Close Button</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Yes, the close button should be obvious.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Maybe also allow users to click outside of pop up to close it.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g2f9abe0b3da_1_421"/>
          <p:cNvSpPr/>
          <p:nvPr/>
        </p:nvSpPr>
        <p:spPr>
          <a:xfrm>
            <a:off x="5230373" y="27821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1</a:t>
            </a:r>
            <a:endParaRPr b="1" sz="1000">
              <a:latin typeface="Calibri"/>
              <a:ea typeface="Calibri"/>
              <a:cs typeface="Calibri"/>
              <a:sym typeface="Calibri"/>
            </a:endParaRPr>
          </a:p>
        </p:txBody>
      </p:sp>
      <p:sp>
        <p:nvSpPr>
          <p:cNvPr id="234" name="Google Shape;234;g2f9abe0b3da_1_421"/>
          <p:cNvSpPr/>
          <p:nvPr/>
        </p:nvSpPr>
        <p:spPr>
          <a:xfrm>
            <a:off x="5297423" y="40439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2</a:t>
            </a:r>
            <a:endParaRPr b="1" sz="1000">
              <a:latin typeface="Calibri"/>
              <a:ea typeface="Calibri"/>
              <a:cs typeface="Calibri"/>
              <a:sym typeface="Calibri"/>
            </a:endParaRPr>
          </a:p>
        </p:txBody>
      </p:sp>
      <p:sp>
        <p:nvSpPr>
          <p:cNvPr id="235" name="Google Shape;235;g2f9abe0b3da_1_421"/>
          <p:cNvSpPr/>
          <p:nvPr/>
        </p:nvSpPr>
        <p:spPr>
          <a:xfrm>
            <a:off x="5230373" y="530585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3</a:t>
            </a:r>
            <a:endParaRPr b="1" sz="1000">
              <a:latin typeface="Calibri"/>
              <a:ea typeface="Calibri"/>
              <a:cs typeface="Calibri"/>
              <a:sym typeface="Calibri"/>
            </a:endParaRPr>
          </a:p>
        </p:txBody>
      </p:sp>
      <p:sp>
        <p:nvSpPr>
          <p:cNvPr id="236" name="Google Shape;236;g2f9abe0b3da_1_421"/>
          <p:cNvSpPr/>
          <p:nvPr/>
        </p:nvSpPr>
        <p:spPr>
          <a:xfrm>
            <a:off x="4962323" y="148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2f9abe0b3da_1_354"/>
          <p:cNvPicPr preferRelativeResize="0"/>
          <p:nvPr/>
        </p:nvPicPr>
        <p:blipFill>
          <a:blip r:embed="rId3">
            <a:alphaModFix/>
          </a:blip>
          <a:stretch>
            <a:fillRect/>
          </a:stretch>
        </p:blipFill>
        <p:spPr>
          <a:xfrm>
            <a:off x="268225" y="892027"/>
            <a:ext cx="8444123" cy="5612425"/>
          </a:xfrm>
          <a:prstGeom prst="rect">
            <a:avLst/>
          </a:prstGeom>
          <a:noFill/>
          <a:ln>
            <a:noFill/>
          </a:ln>
        </p:spPr>
      </p:pic>
      <p:sp>
        <p:nvSpPr>
          <p:cNvPr id="242" name="Google Shape;242;g2f9abe0b3da_1_354"/>
          <p:cNvSpPr txBox="1"/>
          <p:nvPr>
            <p:ph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43" name="Google Shape;243;g2f9abe0b3da_1_354"/>
          <p:cNvSpPr txBox="1"/>
          <p:nvPr/>
        </p:nvSpPr>
        <p:spPr>
          <a:xfrm>
            <a:off x="8808137" y="892036"/>
            <a:ext cx="2868300" cy="612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gets back to main page and clicks </a:t>
            </a:r>
            <a:r>
              <a:rPr b="1" lang="en-US" sz="1800">
                <a:solidFill>
                  <a:schemeClr val="dk1"/>
                </a:solidFill>
                <a:latin typeface="Calibri"/>
                <a:ea typeface="Calibri"/>
                <a:cs typeface="Calibri"/>
                <a:sym typeface="Calibri"/>
              </a:rPr>
              <a:t>Top Button 1</a:t>
            </a:r>
            <a:r>
              <a:rPr lang="en-US" sz="1800">
                <a:solidFill>
                  <a:schemeClr val="dk1"/>
                </a:solidFill>
                <a:latin typeface="Calibri"/>
                <a:ea typeface="Calibri"/>
                <a:cs typeface="Calibri"/>
                <a:sym typeface="Calibri"/>
              </a:rPr>
              <a:t> to view maps.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Button might not be visible to users. (Placement issue?)No clear instructions on what happens after clicked. (Does it redirect? Is it pdf? What does the map have?)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Place the button somewhere more visible. Hover prompt to inform user of what the map is?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244" name="Google Shape;244;g2f9abe0b3da_1_354"/>
          <p:cNvSpPr/>
          <p:nvPr/>
        </p:nvSpPr>
        <p:spPr>
          <a:xfrm>
            <a:off x="1578910" y="18827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1</a:t>
            </a:r>
            <a:endParaRPr b="1" sz="1000">
              <a:latin typeface="Calibri"/>
              <a:ea typeface="Calibri"/>
              <a:cs typeface="Calibri"/>
              <a:sym typeface="Calibri"/>
            </a:endParaRPr>
          </a:p>
        </p:txBody>
      </p:sp>
      <p:sp>
        <p:nvSpPr>
          <p:cNvPr id="245" name="Google Shape;245;g2f9abe0b3da_1_354"/>
          <p:cNvSpPr/>
          <p:nvPr/>
        </p:nvSpPr>
        <p:spPr>
          <a:xfrm>
            <a:off x="3911656" y="1986120"/>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2</a:t>
            </a:r>
            <a:endParaRPr b="1" sz="1000">
              <a:latin typeface="Calibri"/>
              <a:ea typeface="Calibri"/>
              <a:cs typeface="Calibri"/>
              <a:sym typeface="Calibri"/>
            </a:endParaRPr>
          </a:p>
        </p:txBody>
      </p:sp>
      <p:sp>
        <p:nvSpPr>
          <p:cNvPr id="246" name="Google Shape;246;g2f9abe0b3da_1_354"/>
          <p:cNvSpPr/>
          <p:nvPr/>
        </p:nvSpPr>
        <p:spPr>
          <a:xfrm>
            <a:off x="5481808" y="20384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3</a:t>
            </a:r>
            <a:endParaRPr b="1" sz="1000">
              <a:latin typeface="Calibri"/>
              <a:ea typeface="Calibri"/>
              <a:cs typeface="Calibri"/>
              <a:sym typeface="Calibri"/>
            </a:endParaRPr>
          </a:p>
        </p:txBody>
      </p:sp>
      <p:sp>
        <p:nvSpPr>
          <p:cNvPr id="247" name="Google Shape;247;g2f9abe0b3da_1_354"/>
          <p:cNvSpPr/>
          <p:nvPr/>
        </p:nvSpPr>
        <p:spPr>
          <a:xfrm>
            <a:off x="7027490" y="1700675"/>
            <a:ext cx="970500" cy="2856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Profile button</a:t>
            </a:r>
            <a:endParaRPr b="1" sz="1000">
              <a:latin typeface="Calibri"/>
              <a:ea typeface="Calibri"/>
              <a:cs typeface="Calibri"/>
              <a:sym typeface="Calibri"/>
            </a:endParaRPr>
          </a:p>
        </p:txBody>
      </p:sp>
      <p:sp>
        <p:nvSpPr>
          <p:cNvPr id="248" name="Google Shape;248;g2f9abe0b3da_1_354"/>
          <p:cNvSpPr/>
          <p:nvPr/>
        </p:nvSpPr>
        <p:spPr>
          <a:xfrm>
            <a:off x="3299295" y="3392269"/>
            <a:ext cx="970500" cy="2856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Banner Button 1</a:t>
            </a:r>
            <a:endParaRPr b="1" sz="1000">
              <a:latin typeface="Calibri"/>
              <a:ea typeface="Calibri"/>
              <a:cs typeface="Calibri"/>
              <a:sym typeface="Calibri"/>
            </a:endParaRPr>
          </a:p>
        </p:txBody>
      </p:sp>
      <p:sp>
        <p:nvSpPr>
          <p:cNvPr id="249" name="Google Shape;249;g2f9abe0b3da_1_354"/>
          <p:cNvSpPr/>
          <p:nvPr/>
        </p:nvSpPr>
        <p:spPr>
          <a:xfrm>
            <a:off x="5202453" y="3968477"/>
            <a:ext cx="970500" cy="285600"/>
          </a:xfrm>
          <a:prstGeom prst="roundRect">
            <a:avLst>
              <a:gd fmla="val 16667"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Filter Button</a:t>
            </a:r>
            <a:endParaRPr b="1" sz="1000">
              <a:latin typeface="Calibri"/>
              <a:ea typeface="Calibri"/>
              <a:cs typeface="Calibri"/>
              <a:sym typeface="Calibri"/>
            </a:endParaRPr>
          </a:p>
        </p:txBody>
      </p:sp>
      <p:sp>
        <p:nvSpPr>
          <p:cNvPr id="250" name="Google Shape;250;g2f9abe0b3da_1_354"/>
          <p:cNvSpPr/>
          <p:nvPr/>
        </p:nvSpPr>
        <p:spPr>
          <a:xfrm>
            <a:off x="15789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Event button 1</a:t>
            </a:r>
            <a:endParaRPr b="1" sz="1000">
              <a:latin typeface="Calibri"/>
              <a:ea typeface="Calibri"/>
              <a:cs typeface="Calibri"/>
              <a:sym typeface="Calibri"/>
            </a:endParaRPr>
          </a:p>
        </p:txBody>
      </p:sp>
      <p:sp>
        <p:nvSpPr>
          <p:cNvPr id="251" name="Google Shape;251;g2f9abe0b3da_1_354"/>
          <p:cNvSpPr/>
          <p:nvPr/>
        </p:nvSpPr>
        <p:spPr>
          <a:xfrm>
            <a:off x="1578900" y="5955775"/>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4</a:t>
            </a:r>
            <a:endParaRPr b="1" sz="1000">
              <a:latin typeface="Calibri"/>
              <a:ea typeface="Calibri"/>
              <a:cs typeface="Calibri"/>
              <a:sym typeface="Calibri"/>
            </a:endParaRPr>
          </a:p>
        </p:txBody>
      </p:sp>
      <p:sp>
        <p:nvSpPr>
          <p:cNvPr id="252" name="Google Shape;252;g2f9abe0b3da_1_354"/>
          <p:cNvSpPr/>
          <p:nvPr/>
        </p:nvSpPr>
        <p:spPr>
          <a:xfrm>
            <a:off x="36058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2</a:t>
            </a:r>
            <a:endParaRPr b="1" sz="1000">
              <a:latin typeface="Calibri"/>
              <a:ea typeface="Calibri"/>
              <a:cs typeface="Calibri"/>
              <a:sym typeface="Calibri"/>
            </a:endParaRPr>
          </a:p>
        </p:txBody>
      </p:sp>
      <p:sp>
        <p:nvSpPr>
          <p:cNvPr id="253" name="Google Shape;253;g2f9abe0b3da_1_354"/>
          <p:cNvSpPr/>
          <p:nvPr/>
        </p:nvSpPr>
        <p:spPr>
          <a:xfrm>
            <a:off x="3605800" y="5955775"/>
            <a:ext cx="11289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5</a:t>
            </a:r>
            <a:endParaRPr b="1" sz="1000">
              <a:latin typeface="Calibri"/>
              <a:ea typeface="Calibri"/>
              <a:cs typeface="Calibri"/>
              <a:sym typeface="Calibri"/>
            </a:endParaRPr>
          </a:p>
        </p:txBody>
      </p:sp>
      <p:sp>
        <p:nvSpPr>
          <p:cNvPr id="254" name="Google Shape;254;g2f9abe0b3da_1_354"/>
          <p:cNvSpPr/>
          <p:nvPr/>
        </p:nvSpPr>
        <p:spPr>
          <a:xfrm>
            <a:off x="5418925" y="49906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3</a:t>
            </a:r>
            <a:endParaRPr b="1" sz="1000">
              <a:latin typeface="Calibri"/>
              <a:ea typeface="Calibri"/>
              <a:cs typeface="Calibri"/>
              <a:sym typeface="Calibri"/>
            </a:endParaRPr>
          </a:p>
        </p:txBody>
      </p:sp>
      <p:sp>
        <p:nvSpPr>
          <p:cNvPr id="255" name="Google Shape;255;g2f9abe0b3da_1_354"/>
          <p:cNvSpPr/>
          <p:nvPr/>
        </p:nvSpPr>
        <p:spPr>
          <a:xfrm>
            <a:off x="5418925" y="59557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6</a:t>
            </a:r>
            <a:endParaRPr b="1" sz="1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f9abe0b3da_1_231"/>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61" name="Google Shape;261;g2f9abe0b3da_1_231"/>
          <p:cNvSpPr txBox="1"/>
          <p:nvPr/>
        </p:nvSpPr>
        <p:spPr>
          <a:xfrm>
            <a:off x="8817287" y="1133886"/>
            <a:ext cx="2868300" cy="50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views map that is a static zoomable image of map of Calgary, with famous attractions labeled. And clicks </a:t>
            </a:r>
            <a:r>
              <a:rPr b="1" lang="en-US" sz="1800">
                <a:solidFill>
                  <a:schemeClr val="dk1"/>
                </a:solidFill>
                <a:latin typeface="Calibri"/>
                <a:ea typeface="Calibri"/>
                <a:cs typeface="Calibri"/>
                <a:sym typeface="Calibri"/>
              </a:rPr>
              <a:t>Close Button</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solidFill>
                <a:schemeClr val="dk1"/>
              </a:solidFill>
            </a:endParaRPr>
          </a:p>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Yes, the close button should be obvious.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US" sz="1800">
                <a:solidFill>
                  <a:schemeClr val="dk1"/>
                </a:solidFill>
                <a:latin typeface="Calibri"/>
                <a:ea typeface="Calibri"/>
                <a:cs typeface="Calibri"/>
                <a:sym typeface="Calibri"/>
              </a:rPr>
              <a:t>Comments</a:t>
            </a:r>
            <a:endParaRPr>
              <a:solidFill>
                <a:schemeClr val="dk1"/>
              </a:solidFill>
            </a:endParaRPr>
          </a:p>
          <a:p>
            <a:pPr indent="0" lvl="0" marL="0" rtl="0" algn="l">
              <a:spcBef>
                <a:spcPts val="0"/>
              </a:spcBef>
              <a:spcAft>
                <a:spcPts val="0"/>
              </a:spcAft>
              <a:buClr>
                <a:schemeClr val="dk1"/>
              </a:buClr>
              <a:buFont typeface="Arial"/>
              <a:buNone/>
            </a:pPr>
            <a:r>
              <a:rPr lang="en-US" sz="1800">
                <a:solidFill>
                  <a:schemeClr val="dk1"/>
                </a:solidFill>
                <a:latin typeface="Calibri"/>
                <a:ea typeface="Calibri"/>
                <a:cs typeface="Calibri"/>
                <a:sym typeface="Calibri"/>
              </a:rPr>
              <a:t>Maybe also allow users to click outside of pop up to close it.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pic>
        <p:nvPicPr>
          <p:cNvPr id="262" name="Google Shape;262;g2f9abe0b3da_1_231"/>
          <p:cNvPicPr preferRelativeResize="0"/>
          <p:nvPr/>
        </p:nvPicPr>
        <p:blipFill>
          <a:blip r:embed="rId3">
            <a:alphaModFix/>
          </a:blip>
          <a:stretch>
            <a:fillRect/>
          </a:stretch>
        </p:blipFill>
        <p:spPr>
          <a:xfrm>
            <a:off x="443450" y="1133875"/>
            <a:ext cx="7706539" cy="5504675"/>
          </a:xfrm>
          <a:prstGeom prst="rect">
            <a:avLst/>
          </a:prstGeom>
          <a:noFill/>
          <a:ln>
            <a:noFill/>
          </a:ln>
        </p:spPr>
      </p:pic>
      <p:sp>
        <p:nvSpPr>
          <p:cNvPr id="263" name="Google Shape;263;g2f9abe0b3da_1_231"/>
          <p:cNvSpPr/>
          <p:nvPr/>
        </p:nvSpPr>
        <p:spPr>
          <a:xfrm>
            <a:off x="5462023" y="21725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Recap</a:t>
            </a:r>
            <a:endParaRPr/>
          </a:p>
        </p:txBody>
      </p:sp>
      <p:sp>
        <p:nvSpPr>
          <p:cNvPr id="81" name="Google Shape;8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1000"/>
              </a:spcBef>
              <a:spcAft>
                <a:spcPts val="0"/>
              </a:spcAft>
              <a:buClr>
                <a:schemeClr val="dk1"/>
              </a:buClr>
              <a:buSzPct val="45833"/>
              <a:buFont typeface="Arial"/>
              <a:buNone/>
            </a:pPr>
            <a:r>
              <a:rPr b="1" lang="en-US"/>
              <a:t>Who Are You?</a:t>
            </a:r>
            <a:r>
              <a:rPr lang="en-US"/>
              <a:t> GlobeTrekker, a travel company based in Calgary.</a:t>
            </a:r>
            <a:endParaRPr/>
          </a:p>
          <a:p>
            <a:pPr indent="-50800" lvl="0" marL="22860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rPr b="1" lang="en-US"/>
              <a:t>Who Are You Working For? </a:t>
            </a:r>
            <a:r>
              <a:rPr lang="en-US"/>
              <a:t>Tourists who need digital tools to easily explore Calgary and plan their trips.</a:t>
            </a:r>
            <a:endParaRPr/>
          </a:p>
          <a:p>
            <a:pPr indent="-50800" lvl="0" marL="22860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rPr b="1" lang="en-US"/>
              <a:t>Goal of the New System: </a:t>
            </a:r>
            <a:r>
              <a:rPr lang="en-US"/>
              <a:t>Develop a desktop application that simplifies the itinerary-building process for tourists, helping them book local events and navigate attractions.</a:t>
            </a:r>
            <a:endParaRPr/>
          </a:p>
          <a:p>
            <a:pPr indent="-50800" lvl="0" marL="228600" rtl="0" algn="l">
              <a:spcBef>
                <a:spcPts val="1600"/>
              </a:spcBef>
              <a:spcAft>
                <a:spcPts val="0"/>
              </a:spcAft>
              <a:buClr>
                <a:schemeClr val="dk1"/>
              </a:buClr>
              <a:buSzPct val="45833"/>
              <a:buFont typeface="Arial"/>
              <a:buNone/>
            </a:pPr>
            <a:r>
              <a:t/>
            </a:r>
            <a:endParaRPr/>
          </a:p>
          <a:p>
            <a:pPr indent="0" lvl="0" marL="0" rtl="0" algn="l">
              <a:spcBef>
                <a:spcPts val="1600"/>
              </a:spcBef>
              <a:spcAft>
                <a:spcPts val="0"/>
              </a:spcAft>
              <a:buClr>
                <a:schemeClr val="dk1"/>
              </a:buClr>
              <a:buSzPct val="45833"/>
              <a:buFont typeface="Arial"/>
              <a:buNone/>
            </a:pPr>
            <a:r>
              <a:rPr b="1" lang="en-US"/>
              <a:t>Future Vision: In the future,</a:t>
            </a:r>
            <a:r>
              <a:rPr lang="en-US"/>
              <a:t> the app will feature a premium subscription service offering personalized, made-for-you itineraries based on user preferences. For now, the focus is on attracting tourists to Calgary and guiding them through the process of building their own itineraries.</a:t>
            </a:r>
            <a:endParaRPr/>
          </a:p>
          <a:p>
            <a:pPr indent="-50800" lvl="0" marL="228600" rtl="0" algn="l">
              <a:lnSpc>
                <a:spcPct val="90000"/>
              </a:lnSpc>
              <a:spcBef>
                <a:spcPts val="1600"/>
              </a:spcBef>
              <a:spcAft>
                <a:spcPts val="1600"/>
              </a:spcAft>
              <a:buClr>
                <a:schemeClr val="dk1"/>
              </a:buClr>
              <a:buSzPct val="116666"/>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f9abe0b3da_1_372"/>
          <p:cNvPicPr preferRelativeResize="0"/>
          <p:nvPr/>
        </p:nvPicPr>
        <p:blipFill>
          <a:blip r:embed="rId3">
            <a:alphaModFix/>
          </a:blip>
          <a:stretch>
            <a:fillRect/>
          </a:stretch>
        </p:blipFill>
        <p:spPr>
          <a:xfrm>
            <a:off x="268225" y="892027"/>
            <a:ext cx="8444123" cy="5612425"/>
          </a:xfrm>
          <a:prstGeom prst="rect">
            <a:avLst/>
          </a:prstGeom>
          <a:noFill/>
          <a:ln>
            <a:noFill/>
          </a:ln>
        </p:spPr>
      </p:pic>
      <p:sp>
        <p:nvSpPr>
          <p:cNvPr id="269" name="Google Shape;269;g2f9abe0b3da_1_372"/>
          <p:cNvSpPr txBox="1"/>
          <p:nvPr>
            <p:ph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70" name="Google Shape;270;g2f9abe0b3da_1_372"/>
          <p:cNvSpPr txBox="1"/>
          <p:nvPr/>
        </p:nvSpPr>
        <p:spPr>
          <a:xfrm>
            <a:off x="8817287" y="1133886"/>
            <a:ext cx="28683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6</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returns to main page, and clicks into “Calgary at a glance” </a:t>
            </a:r>
            <a:r>
              <a:rPr b="1" lang="en-US" sz="1800">
                <a:solidFill>
                  <a:schemeClr val="dk1"/>
                </a:solidFill>
                <a:latin typeface="Calibri"/>
                <a:ea typeface="Calibri"/>
                <a:cs typeface="Calibri"/>
                <a:sym typeface="Calibri"/>
              </a:rPr>
              <a:t>Banner Button 1. </a:t>
            </a:r>
            <a:r>
              <a:rPr lang="en-US" sz="1800">
                <a:solidFill>
                  <a:schemeClr val="dk1"/>
                </a:solidFill>
                <a:latin typeface="Calibri"/>
                <a:ea typeface="Calibri"/>
                <a:cs typeface="Calibri"/>
                <a:sym typeface="Calibri"/>
              </a:rPr>
              <a:t> To view list of attractions again.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Yes, user has done it before.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N/A</a:t>
            </a:r>
            <a:endParaRPr/>
          </a:p>
        </p:txBody>
      </p:sp>
      <p:sp>
        <p:nvSpPr>
          <p:cNvPr id="271" name="Google Shape;271;g2f9abe0b3da_1_372"/>
          <p:cNvSpPr/>
          <p:nvPr/>
        </p:nvSpPr>
        <p:spPr>
          <a:xfrm>
            <a:off x="1705310" y="20384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1</a:t>
            </a:r>
            <a:endParaRPr b="1" sz="1000">
              <a:latin typeface="Calibri"/>
              <a:ea typeface="Calibri"/>
              <a:cs typeface="Calibri"/>
              <a:sym typeface="Calibri"/>
            </a:endParaRPr>
          </a:p>
        </p:txBody>
      </p:sp>
      <p:sp>
        <p:nvSpPr>
          <p:cNvPr id="272" name="Google Shape;272;g2f9abe0b3da_1_372"/>
          <p:cNvSpPr/>
          <p:nvPr/>
        </p:nvSpPr>
        <p:spPr>
          <a:xfrm>
            <a:off x="3911656" y="1986120"/>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2</a:t>
            </a:r>
            <a:endParaRPr b="1" sz="1000">
              <a:latin typeface="Calibri"/>
              <a:ea typeface="Calibri"/>
              <a:cs typeface="Calibri"/>
              <a:sym typeface="Calibri"/>
            </a:endParaRPr>
          </a:p>
        </p:txBody>
      </p:sp>
      <p:sp>
        <p:nvSpPr>
          <p:cNvPr id="273" name="Google Shape;273;g2f9abe0b3da_1_372"/>
          <p:cNvSpPr/>
          <p:nvPr/>
        </p:nvSpPr>
        <p:spPr>
          <a:xfrm>
            <a:off x="5481808" y="2038412"/>
            <a:ext cx="970500" cy="2856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Top Button 3</a:t>
            </a:r>
            <a:endParaRPr b="1" sz="1000">
              <a:latin typeface="Calibri"/>
              <a:ea typeface="Calibri"/>
              <a:cs typeface="Calibri"/>
              <a:sym typeface="Calibri"/>
            </a:endParaRPr>
          </a:p>
        </p:txBody>
      </p:sp>
      <p:sp>
        <p:nvSpPr>
          <p:cNvPr id="274" name="Google Shape;274;g2f9abe0b3da_1_372"/>
          <p:cNvSpPr/>
          <p:nvPr/>
        </p:nvSpPr>
        <p:spPr>
          <a:xfrm>
            <a:off x="7027490" y="1700675"/>
            <a:ext cx="970500" cy="2856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Profile button</a:t>
            </a:r>
            <a:endParaRPr b="1" sz="1000">
              <a:latin typeface="Calibri"/>
              <a:ea typeface="Calibri"/>
              <a:cs typeface="Calibri"/>
              <a:sym typeface="Calibri"/>
            </a:endParaRPr>
          </a:p>
        </p:txBody>
      </p:sp>
      <p:sp>
        <p:nvSpPr>
          <p:cNvPr id="275" name="Google Shape;275;g2f9abe0b3da_1_372"/>
          <p:cNvSpPr/>
          <p:nvPr/>
        </p:nvSpPr>
        <p:spPr>
          <a:xfrm>
            <a:off x="3299295" y="3392269"/>
            <a:ext cx="970500" cy="2856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Banner Button 1</a:t>
            </a:r>
            <a:endParaRPr b="1" sz="1000">
              <a:latin typeface="Calibri"/>
              <a:ea typeface="Calibri"/>
              <a:cs typeface="Calibri"/>
              <a:sym typeface="Calibri"/>
            </a:endParaRPr>
          </a:p>
        </p:txBody>
      </p:sp>
      <p:sp>
        <p:nvSpPr>
          <p:cNvPr id="276" name="Google Shape;276;g2f9abe0b3da_1_372"/>
          <p:cNvSpPr/>
          <p:nvPr/>
        </p:nvSpPr>
        <p:spPr>
          <a:xfrm>
            <a:off x="5202453" y="3968477"/>
            <a:ext cx="970500" cy="285600"/>
          </a:xfrm>
          <a:prstGeom prst="roundRect">
            <a:avLst>
              <a:gd fmla="val 16667"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Filter Button</a:t>
            </a:r>
            <a:endParaRPr b="1" sz="1000">
              <a:latin typeface="Calibri"/>
              <a:ea typeface="Calibri"/>
              <a:cs typeface="Calibri"/>
              <a:sym typeface="Calibri"/>
            </a:endParaRPr>
          </a:p>
        </p:txBody>
      </p:sp>
      <p:sp>
        <p:nvSpPr>
          <p:cNvPr id="277" name="Google Shape;277;g2f9abe0b3da_1_372"/>
          <p:cNvSpPr/>
          <p:nvPr/>
        </p:nvSpPr>
        <p:spPr>
          <a:xfrm>
            <a:off x="15789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Event button 1</a:t>
            </a:r>
            <a:endParaRPr b="1" sz="1000">
              <a:latin typeface="Calibri"/>
              <a:ea typeface="Calibri"/>
              <a:cs typeface="Calibri"/>
              <a:sym typeface="Calibri"/>
            </a:endParaRPr>
          </a:p>
        </p:txBody>
      </p:sp>
      <p:sp>
        <p:nvSpPr>
          <p:cNvPr id="278" name="Google Shape;278;g2f9abe0b3da_1_372"/>
          <p:cNvSpPr/>
          <p:nvPr/>
        </p:nvSpPr>
        <p:spPr>
          <a:xfrm>
            <a:off x="1578900" y="5955775"/>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4</a:t>
            </a:r>
            <a:endParaRPr b="1" sz="1000">
              <a:latin typeface="Calibri"/>
              <a:ea typeface="Calibri"/>
              <a:cs typeface="Calibri"/>
              <a:sym typeface="Calibri"/>
            </a:endParaRPr>
          </a:p>
        </p:txBody>
      </p:sp>
      <p:sp>
        <p:nvSpPr>
          <p:cNvPr id="279" name="Google Shape;279;g2f9abe0b3da_1_372"/>
          <p:cNvSpPr/>
          <p:nvPr/>
        </p:nvSpPr>
        <p:spPr>
          <a:xfrm>
            <a:off x="3605800" y="4990650"/>
            <a:ext cx="11844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2</a:t>
            </a:r>
            <a:endParaRPr b="1" sz="1000">
              <a:latin typeface="Calibri"/>
              <a:ea typeface="Calibri"/>
              <a:cs typeface="Calibri"/>
              <a:sym typeface="Calibri"/>
            </a:endParaRPr>
          </a:p>
        </p:txBody>
      </p:sp>
      <p:sp>
        <p:nvSpPr>
          <p:cNvPr id="280" name="Google Shape;280;g2f9abe0b3da_1_372"/>
          <p:cNvSpPr/>
          <p:nvPr/>
        </p:nvSpPr>
        <p:spPr>
          <a:xfrm>
            <a:off x="3605800" y="5955775"/>
            <a:ext cx="11289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5</a:t>
            </a:r>
            <a:endParaRPr b="1" sz="1000">
              <a:latin typeface="Calibri"/>
              <a:ea typeface="Calibri"/>
              <a:cs typeface="Calibri"/>
              <a:sym typeface="Calibri"/>
            </a:endParaRPr>
          </a:p>
        </p:txBody>
      </p:sp>
      <p:sp>
        <p:nvSpPr>
          <p:cNvPr id="281" name="Google Shape;281;g2f9abe0b3da_1_372"/>
          <p:cNvSpPr/>
          <p:nvPr/>
        </p:nvSpPr>
        <p:spPr>
          <a:xfrm>
            <a:off x="5418925" y="49906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3</a:t>
            </a:r>
            <a:endParaRPr b="1" sz="1000">
              <a:latin typeface="Calibri"/>
              <a:ea typeface="Calibri"/>
              <a:cs typeface="Calibri"/>
              <a:sym typeface="Calibri"/>
            </a:endParaRPr>
          </a:p>
        </p:txBody>
      </p:sp>
      <p:sp>
        <p:nvSpPr>
          <p:cNvPr id="282" name="Google Shape;282;g2f9abe0b3da_1_372"/>
          <p:cNvSpPr/>
          <p:nvPr/>
        </p:nvSpPr>
        <p:spPr>
          <a:xfrm>
            <a:off x="5418925" y="5955750"/>
            <a:ext cx="1033500" cy="2856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Event</a:t>
            </a:r>
            <a:r>
              <a:rPr b="1" lang="en-US" sz="1000">
                <a:latin typeface="Calibri"/>
                <a:ea typeface="Calibri"/>
                <a:cs typeface="Calibri"/>
                <a:sym typeface="Calibri"/>
              </a:rPr>
              <a:t> button 6</a:t>
            </a:r>
            <a:endParaRPr b="1" sz="1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2f9abe0b3da_1_237"/>
          <p:cNvPicPr preferRelativeResize="0"/>
          <p:nvPr/>
        </p:nvPicPr>
        <p:blipFill>
          <a:blip r:embed="rId3">
            <a:alphaModFix/>
          </a:blip>
          <a:stretch>
            <a:fillRect/>
          </a:stretch>
        </p:blipFill>
        <p:spPr>
          <a:xfrm>
            <a:off x="666050" y="1182625"/>
            <a:ext cx="8153227" cy="5401376"/>
          </a:xfrm>
          <a:prstGeom prst="rect">
            <a:avLst/>
          </a:prstGeom>
          <a:noFill/>
          <a:ln>
            <a:noFill/>
          </a:ln>
        </p:spPr>
      </p:pic>
      <p:sp>
        <p:nvSpPr>
          <p:cNvPr id="288" name="Google Shape;288;g2f9abe0b3da_1_237"/>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89" name="Google Shape;289;g2f9abe0b3da_1_237"/>
          <p:cNvSpPr txBox="1"/>
          <p:nvPr/>
        </p:nvSpPr>
        <p:spPr>
          <a:xfrm>
            <a:off x="8817287" y="1133886"/>
            <a:ext cx="28683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7</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clicks </a:t>
            </a:r>
            <a:r>
              <a:rPr b="1" lang="en-US" sz="1800">
                <a:solidFill>
                  <a:schemeClr val="dk1"/>
                </a:solidFill>
                <a:latin typeface="Calibri"/>
                <a:ea typeface="Calibri"/>
                <a:cs typeface="Calibri"/>
                <a:sym typeface="Calibri"/>
              </a:rPr>
              <a:t>Detail Button 1 </a:t>
            </a:r>
            <a:r>
              <a:rPr lang="en-US" sz="1800">
                <a:solidFill>
                  <a:schemeClr val="dk1"/>
                </a:solidFill>
                <a:latin typeface="Calibri"/>
                <a:ea typeface="Calibri"/>
                <a:cs typeface="Calibri"/>
                <a:sym typeface="Calibri"/>
              </a:rPr>
              <a:t>again, this time to book an event.</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Yes, user has done it before.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N/A</a:t>
            </a:r>
            <a:endParaRPr/>
          </a:p>
        </p:txBody>
      </p:sp>
      <p:sp>
        <p:nvSpPr>
          <p:cNvPr id="290" name="Google Shape;290;g2f9abe0b3da_1_237"/>
          <p:cNvSpPr/>
          <p:nvPr/>
        </p:nvSpPr>
        <p:spPr>
          <a:xfrm>
            <a:off x="5230373" y="27821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Detail Button 1</a:t>
            </a:r>
            <a:endParaRPr b="1" sz="1000">
              <a:latin typeface="Calibri"/>
              <a:ea typeface="Calibri"/>
              <a:cs typeface="Calibri"/>
              <a:sym typeface="Calibri"/>
            </a:endParaRPr>
          </a:p>
        </p:txBody>
      </p:sp>
      <p:sp>
        <p:nvSpPr>
          <p:cNvPr id="291" name="Google Shape;291;g2f9abe0b3da_1_237"/>
          <p:cNvSpPr/>
          <p:nvPr/>
        </p:nvSpPr>
        <p:spPr>
          <a:xfrm>
            <a:off x="4962323" y="148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f9abe0b3da_1_397"/>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297" name="Google Shape;297;g2f9abe0b3da_1_397"/>
          <p:cNvSpPr txBox="1"/>
          <p:nvPr/>
        </p:nvSpPr>
        <p:spPr>
          <a:xfrm>
            <a:off x="8817287" y="1133886"/>
            <a:ext cx="2868300" cy="563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8</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views more detailed descriptions and clicks </a:t>
            </a:r>
            <a:r>
              <a:rPr b="1" lang="en-US" sz="1800">
                <a:solidFill>
                  <a:schemeClr val="dk1"/>
                </a:solidFill>
                <a:latin typeface="Calibri"/>
                <a:ea typeface="Calibri"/>
                <a:cs typeface="Calibri"/>
                <a:sym typeface="Calibri"/>
              </a:rPr>
              <a:t>date drop down</a:t>
            </a:r>
            <a:r>
              <a:rPr lang="en-US" sz="1800">
                <a:solidFill>
                  <a:schemeClr val="dk1"/>
                </a:solidFill>
                <a:latin typeface="Calibri"/>
                <a:ea typeface="Calibri"/>
                <a:cs typeface="Calibri"/>
                <a:sym typeface="Calibri"/>
              </a:rPr>
              <a:t> to select a date. </a:t>
            </a:r>
            <a:r>
              <a:rPr b="1" lang="en-US" sz="1800">
                <a:solidFill>
                  <a:schemeClr val="dk1"/>
                </a:solidFill>
                <a:latin typeface="Calibri"/>
                <a:ea typeface="Calibri"/>
                <a:cs typeface="Calibri"/>
                <a:sym typeface="Calibri"/>
              </a:rPr>
              <a:t>Field 2</a:t>
            </a:r>
            <a:r>
              <a:rPr lang="en-US" sz="1800">
                <a:solidFill>
                  <a:schemeClr val="dk1"/>
                </a:solidFill>
                <a:latin typeface="Calibri"/>
                <a:ea typeface="Calibri"/>
                <a:cs typeface="Calibri"/>
                <a:sym typeface="Calibri"/>
              </a:rPr>
              <a:t> updates to date selected. (User does not click on add or minus button because default is 1 and user travels alone)</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 obvious to users that it is clickable. </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Make it more </a:t>
            </a:r>
            <a:r>
              <a:rPr lang="en-US" sz="1800">
                <a:solidFill>
                  <a:schemeClr val="dk1"/>
                </a:solidFill>
                <a:latin typeface="Calibri"/>
                <a:ea typeface="Calibri"/>
                <a:cs typeface="Calibri"/>
                <a:sym typeface="Calibri"/>
              </a:rPr>
              <a:t>obvious that it is an action item(add arrows/ prompts?)</a:t>
            </a:r>
            <a:endParaRPr/>
          </a:p>
        </p:txBody>
      </p:sp>
      <p:pic>
        <p:nvPicPr>
          <p:cNvPr id="298" name="Google Shape;298;g2f9abe0b3da_1_397"/>
          <p:cNvPicPr preferRelativeResize="0"/>
          <p:nvPr/>
        </p:nvPicPr>
        <p:blipFill>
          <a:blip r:embed="rId3">
            <a:alphaModFix/>
          </a:blip>
          <a:stretch>
            <a:fillRect/>
          </a:stretch>
        </p:blipFill>
        <p:spPr>
          <a:xfrm>
            <a:off x="462850" y="1239700"/>
            <a:ext cx="7380372" cy="5380851"/>
          </a:xfrm>
          <a:prstGeom prst="rect">
            <a:avLst/>
          </a:prstGeom>
          <a:noFill/>
          <a:ln>
            <a:noFill/>
          </a:ln>
        </p:spPr>
      </p:pic>
      <p:sp>
        <p:nvSpPr>
          <p:cNvPr id="299" name="Google Shape;299;g2f9abe0b3da_1_397"/>
          <p:cNvSpPr/>
          <p:nvPr/>
        </p:nvSpPr>
        <p:spPr>
          <a:xfrm>
            <a:off x="5437648" y="57691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Book Button</a:t>
            </a:r>
            <a:endParaRPr b="1" sz="1000">
              <a:latin typeface="Calibri"/>
              <a:ea typeface="Calibri"/>
              <a:cs typeface="Calibri"/>
              <a:sym typeface="Calibri"/>
            </a:endParaRPr>
          </a:p>
        </p:txBody>
      </p:sp>
      <p:sp>
        <p:nvSpPr>
          <p:cNvPr id="300" name="Google Shape;300;g2f9abe0b3da_1_397"/>
          <p:cNvSpPr/>
          <p:nvPr/>
        </p:nvSpPr>
        <p:spPr>
          <a:xfrm>
            <a:off x="2432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Add button</a:t>
            </a:r>
            <a:endParaRPr b="1" sz="1000">
              <a:latin typeface="Calibri"/>
              <a:ea typeface="Calibri"/>
              <a:cs typeface="Calibri"/>
              <a:sym typeface="Calibri"/>
            </a:endParaRPr>
          </a:p>
        </p:txBody>
      </p:sp>
      <p:sp>
        <p:nvSpPr>
          <p:cNvPr id="301" name="Google Shape;301;g2f9abe0b3da_1_397"/>
          <p:cNvSpPr/>
          <p:nvPr/>
        </p:nvSpPr>
        <p:spPr>
          <a:xfrm>
            <a:off x="3828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a:t>
            </a:r>
            <a:r>
              <a:rPr b="1" lang="en-US" sz="1000">
                <a:latin typeface="Calibri"/>
                <a:ea typeface="Calibri"/>
                <a:cs typeface="Calibri"/>
                <a:sym typeface="Calibri"/>
              </a:rPr>
              <a:t> 2</a:t>
            </a:r>
            <a:endParaRPr b="1" sz="1000">
              <a:latin typeface="Calibri"/>
              <a:ea typeface="Calibri"/>
              <a:cs typeface="Calibri"/>
              <a:sym typeface="Calibri"/>
            </a:endParaRPr>
          </a:p>
        </p:txBody>
      </p:sp>
      <p:sp>
        <p:nvSpPr>
          <p:cNvPr id="302" name="Google Shape;302;g2f9abe0b3da_1_397"/>
          <p:cNvSpPr/>
          <p:nvPr/>
        </p:nvSpPr>
        <p:spPr>
          <a:xfrm>
            <a:off x="51755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a:t>
            </a:r>
            <a:r>
              <a:rPr b="1" lang="en-US" sz="1000">
                <a:latin typeface="Calibri"/>
                <a:ea typeface="Calibri"/>
                <a:cs typeface="Calibri"/>
                <a:sym typeface="Calibri"/>
              </a:rPr>
              <a:t> 3</a:t>
            </a:r>
            <a:endParaRPr b="1" sz="1000">
              <a:latin typeface="Calibri"/>
              <a:ea typeface="Calibri"/>
              <a:cs typeface="Calibri"/>
              <a:sym typeface="Calibri"/>
            </a:endParaRPr>
          </a:p>
        </p:txBody>
      </p:sp>
      <p:sp>
        <p:nvSpPr>
          <p:cNvPr id="303" name="Google Shape;303;g2f9abe0b3da_1_397"/>
          <p:cNvSpPr/>
          <p:nvPr/>
        </p:nvSpPr>
        <p:spPr>
          <a:xfrm>
            <a:off x="2377448" y="4489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Minus </a:t>
            </a:r>
            <a:r>
              <a:rPr b="1" lang="en-US" sz="1000">
                <a:latin typeface="Calibri"/>
                <a:ea typeface="Calibri"/>
                <a:cs typeface="Calibri"/>
                <a:sym typeface="Calibri"/>
              </a:rPr>
              <a:t> button</a:t>
            </a:r>
            <a:endParaRPr b="1" sz="1000">
              <a:latin typeface="Calibri"/>
              <a:ea typeface="Calibri"/>
              <a:cs typeface="Calibri"/>
              <a:sym typeface="Calibri"/>
            </a:endParaRPr>
          </a:p>
        </p:txBody>
      </p:sp>
      <p:sp>
        <p:nvSpPr>
          <p:cNvPr id="304" name="Google Shape;304;g2f9abe0b3da_1_397"/>
          <p:cNvSpPr/>
          <p:nvPr/>
        </p:nvSpPr>
        <p:spPr>
          <a:xfrm>
            <a:off x="1511848" y="54835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1</a:t>
            </a:r>
            <a:endParaRPr b="1" sz="1000">
              <a:latin typeface="Calibri"/>
              <a:ea typeface="Calibri"/>
              <a:cs typeface="Calibri"/>
              <a:sym typeface="Calibri"/>
            </a:endParaRPr>
          </a:p>
        </p:txBody>
      </p:sp>
      <p:sp>
        <p:nvSpPr>
          <p:cNvPr id="305" name="Google Shape;305;g2f9abe0b3da_1_397"/>
          <p:cNvSpPr/>
          <p:nvPr/>
        </p:nvSpPr>
        <p:spPr>
          <a:xfrm>
            <a:off x="4163598"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2</a:t>
            </a:r>
            <a:endParaRPr b="1" sz="1000">
              <a:latin typeface="Calibri"/>
              <a:ea typeface="Calibri"/>
              <a:cs typeface="Calibri"/>
              <a:sym typeface="Calibri"/>
            </a:endParaRPr>
          </a:p>
        </p:txBody>
      </p:sp>
      <p:sp>
        <p:nvSpPr>
          <p:cNvPr id="306" name="Google Shape;306;g2f9abe0b3da_1_397"/>
          <p:cNvSpPr/>
          <p:nvPr/>
        </p:nvSpPr>
        <p:spPr>
          <a:xfrm>
            <a:off x="5730273"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3</a:t>
            </a:r>
            <a:endParaRPr b="1" sz="1000">
              <a:latin typeface="Calibri"/>
              <a:ea typeface="Calibri"/>
              <a:cs typeface="Calibri"/>
              <a:sym typeface="Calibri"/>
            </a:endParaRPr>
          </a:p>
        </p:txBody>
      </p:sp>
      <p:sp>
        <p:nvSpPr>
          <p:cNvPr id="307" name="Google Shape;307;g2f9abe0b3da_1_397"/>
          <p:cNvSpPr/>
          <p:nvPr/>
        </p:nvSpPr>
        <p:spPr>
          <a:xfrm>
            <a:off x="2225073" y="6127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4</a:t>
            </a:r>
            <a:endParaRPr b="1" sz="1000">
              <a:latin typeface="Calibri"/>
              <a:ea typeface="Calibri"/>
              <a:cs typeface="Calibri"/>
              <a:sym typeface="Calibri"/>
            </a:endParaRPr>
          </a:p>
        </p:txBody>
      </p:sp>
      <p:sp>
        <p:nvSpPr>
          <p:cNvPr id="308" name="Google Shape;308;g2f9abe0b3da_1_397"/>
          <p:cNvSpPr/>
          <p:nvPr/>
        </p:nvSpPr>
        <p:spPr>
          <a:xfrm>
            <a:off x="4771323" y="15568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f9abe0b3da_1_484"/>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14" name="Google Shape;314;g2f9abe0b3da_1_484"/>
          <p:cNvSpPr txBox="1"/>
          <p:nvPr/>
        </p:nvSpPr>
        <p:spPr>
          <a:xfrm>
            <a:off x="8817287" y="1133886"/>
            <a:ext cx="2868300" cy="452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9</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clicks </a:t>
            </a:r>
            <a:r>
              <a:rPr b="1" lang="en-US" sz="1800">
                <a:solidFill>
                  <a:schemeClr val="dk1"/>
                </a:solidFill>
                <a:latin typeface="Calibri"/>
                <a:ea typeface="Calibri"/>
                <a:cs typeface="Calibri"/>
                <a:sym typeface="Calibri"/>
              </a:rPr>
              <a:t>Dropdown 3</a:t>
            </a:r>
            <a:r>
              <a:rPr lang="en-US" sz="1800">
                <a:solidFill>
                  <a:schemeClr val="dk1"/>
                </a:solidFill>
                <a:latin typeface="Calibri"/>
                <a:ea typeface="Calibri"/>
                <a:cs typeface="Calibri"/>
                <a:sym typeface="Calibri"/>
              </a:rPr>
              <a:t> to select an available time to visit. </a:t>
            </a:r>
            <a:r>
              <a:rPr b="1" lang="en-US" sz="1800">
                <a:latin typeface="Calibri"/>
                <a:ea typeface="Calibri"/>
                <a:cs typeface="Calibri"/>
                <a:sym typeface="Calibri"/>
              </a:rPr>
              <a:t>Field 3</a:t>
            </a:r>
            <a:r>
              <a:rPr lang="en-US" sz="1800">
                <a:latin typeface="Calibri"/>
                <a:ea typeface="Calibri"/>
                <a:cs typeface="Calibri"/>
                <a:sym typeface="Calibri"/>
              </a:rPr>
              <a:t> updates to time selected.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 obvious to users that it is clickable. </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Make it more obvious that it is an action item(add arrows/ prompts?)</a:t>
            </a:r>
            <a:endParaRPr/>
          </a:p>
        </p:txBody>
      </p:sp>
      <p:pic>
        <p:nvPicPr>
          <p:cNvPr id="315" name="Google Shape;315;g2f9abe0b3da_1_484"/>
          <p:cNvPicPr preferRelativeResize="0"/>
          <p:nvPr/>
        </p:nvPicPr>
        <p:blipFill>
          <a:blip r:embed="rId3">
            <a:alphaModFix/>
          </a:blip>
          <a:stretch>
            <a:fillRect/>
          </a:stretch>
        </p:blipFill>
        <p:spPr>
          <a:xfrm>
            <a:off x="462850" y="1239700"/>
            <a:ext cx="7380372" cy="5380851"/>
          </a:xfrm>
          <a:prstGeom prst="rect">
            <a:avLst/>
          </a:prstGeom>
          <a:noFill/>
          <a:ln>
            <a:noFill/>
          </a:ln>
        </p:spPr>
      </p:pic>
      <p:sp>
        <p:nvSpPr>
          <p:cNvPr id="316" name="Google Shape;316;g2f9abe0b3da_1_484"/>
          <p:cNvSpPr/>
          <p:nvPr/>
        </p:nvSpPr>
        <p:spPr>
          <a:xfrm>
            <a:off x="5437648" y="57691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Book Button</a:t>
            </a:r>
            <a:endParaRPr b="1" sz="1000">
              <a:latin typeface="Calibri"/>
              <a:ea typeface="Calibri"/>
              <a:cs typeface="Calibri"/>
              <a:sym typeface="Calibri"/>
            </a:endParaRPr>
          </a:p>
        </p:txBody>
      </p:sp>
      <p:sp>
        <p:nvSpPr>
          <p:cNvPr id="317" name="Google Shape;317;g2f9abe0b3da_1_484"/>
          <p:cNvSpPr/>
          <p:nvPr/>
        </p:nvSpPr>
        <p:spPr>
          <a:xfrm>
            <a:off x="2432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Add button</a:t>
            </a:r>
            <a:endParaRPr b="1" sz="1000">
              <a:latin typeface="Calibri"/>
              <a:ea typeface="Calibri"/>
              <a:cs typeface="Calibri"/>
              <a:sym typeface="Calibri"/>
            </a:endParaRPr>
          </a:p>
        </p:txBody>
      </p:sp>
      <p:sp>
        <p:nvSpPr>
          <p:cNvPr id="318" name="Google Shape;318;g2f9abe0b3da_1_484"/>
          <p:cNvSpPr/>
          <p:nvPr/>
        </p:nvSpPr>
        <p:spPr>
          <a:xfrm>
            <a:off x="387967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2</a:t>
            </a:r>
            <a:endParaRPr b="1" sz="1000">
              <a:latin typeface="Calibri"/>
              <a:ea typeface="Calibri"/>
              <a:cs typeface="Calibri"/>
              <a:sym typeface="Calibri"/>
            </a:endParaRPr>
          </a:p>
        </p:txBody>
      </p:sp>
      <p:sp>
        <p:nvSpPr>
          <p:cNvPr id="319" name="Google Shape;319;g2f9abe0b3da_1_484"/>
          <p:cNvSpPr/>
          <p:nvPr/>
        </p:nvSpPr>
        <p:spPr>
          <a:xfrm>
            <a:off x="51755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3</a:t>
            </a:r>
            <a:endParaRPr b="1" sz="1000">
              <a:latin typeface="Calibri"/>
              <a:ea typeface="Calibri"/>
              <a:cs typeface="Calibri"/>
              <a:sym typeface="Calibri"/>
            </a:endParaRPr>
          </a:p>
        </p:txBody>
      </p:sp>
      <p:sp>
        <p:nvSpPr>
          <p:cNvPr id="320" name="Google Shape;320;g2f9abe0b3da_1_484"/>
          <p:cNvSpPr/>
          <p:nvPr/>
        </p:nvSpPr>
        <p:spPr>
          <a:xfrm>
            <a:off x="2377448" y="4489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Minus  button</a:t>
            </a:r>
            <a:endParaRPr b="1" sz="1000">
              <a:latin typeface="Calibri"/>
              <a:ea typeface="Calibri"/>
              <a:cs typeface="Calibri"/>
              <a:sym typeface="Calibri"/>
            </a:endParaRPr>
          </a:p>
        </p:txBody>
      </p:sp>
      <p:sp>
        <p:nvSpPr>
          <p:cNvPr id="321" name="Google Shape;321;g2f9abe0b3da_1_484"/>
          <p:cNvSpPr/>
          <p:nvPr/>
        </p:nvSpPr>
        <p:spPr>
          <a:xfrm>
            <a:off x="1511848" y="54835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1</a:t>
            </a:r>
            <a:endParaRPr b="1" sz="1000">
              <a:latin typeface="Calibri"/>
              <a:ea typeface="Calibri"/>
              <a:cs typeface="Calibri"/>
              <a:sym typeface="Calibri"/>
            </a:endParaRPr>
          </a:p>
        </p:txBody>
      </p:sp>
      <p:sp>
        <p:nvSpPr>
          <p:cNvPr id="322" name="Google Shape;322;g2f9abe0b3da_1_484"/>
          <p:cNvSpPr/>
          <p:nvPr/>
        </p:nvSpPr>
        <p:spPr>
          <a:xfrm>
            <a:off x="4163598"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2</a:t>
            </a:r>
            <a:endParaRPr b="1" sz="1000">
              <a:latin typeface="Calibri"/>
              <a:ea typeface="Calibri"/>
              <a:cs typeface="Calibri"/>
              <a:sym typeface="Calibri"/>
            </a:endParaRPr>
          </a:p>
        </p:txBody>
      </p:sp>
      <p:sp>
        <p:nvSpPr>
          <p:cNvPr id="323" name="Google Shape;323;g2f9abe0b3da_1_484"/>
          <p:cNvSpPr/>
          <p:nvPr/>
        </p:nvSpPr>
        <p:spPr>
          <a:xfrm>
            <a:off x="5730273"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3</a:t>
            </a:r>
            <a:endParaRPr b="1" sz="1000">
              <a:latin typeface="Calibri"/>
              <a:ea typeface="Calibri"/>
              <a:cs typeface="Calibri"/>
              <a:sym typeface="Calibri"/>
            </a:endParaRPr>
          </a:p>
        </p:txBody>
      </p:sp>
      <p:sp>
        <p:nvSpPr>
          <p:cNvPr id="324" name="Google Shape;324;g2f9abe0b3da_1_484"/>
          <p:cNvSpPr/>
          <p:nvPr/>
        </p:nvSpPr>
        <p:spPr>
          <a:xfrm>
            <a:off x="2225073" y="6127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4</a:t>
            </a:r>
            <a:endParaRPr b="1" sz="1000">
              <a:latin typeface="Calibri"/>
              <a:ea typeface="Calibri"/>
              <a:cs typeface="Calibri"/>
              <a:sym typeface="Calibri"/>
            </a:endParaRPr>
          </a:p>
        </p:txBody>
      </p:sp>
      <p:sp>
        <p:nvSpPr>
          <p:cNvPr id="325" name="Google Shape;325;g2f9abe0b3da_1_484"/>
          <p:cNvSpPr/>
          <p:nvPr/>
        </p:nvSpPr>
        <p:spPr>
          <a:xfrm>
            <a:off x="4771323" y="15568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f9abe0b3da_1_500"/>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31" name="Google Shape;331;g2f9abe0b3da_1_500"/>
          <p:cNvSpPr txBox="1"/>
          <p:nvPr/>
        </p:nvSpPr>
        <p:spPr>
          <a:xfrm>
            <a:off x="8817287" y="1133886"/>
            <a:ext cx="2868300" cy="424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10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clicks </a:t>
            </a:r>
            <a:r>
              <a:rPr b="1" lang="en-US" sz="1800">
                <a:solidFill>
                  <a:schemeClr val="dk1"/>
                </a:solidFill>
                <a:latin typeface="Calibri"/>
                <a:ea typeface="Calibri"/>
                <a:cs typeface="Calibri"/>
                <a:sym typeface="Calibri"/>
              </a:rPr>
              <a:t>Book Button </a:t>
            </a:r>
            <a:r>
              <a:rPr lang="en-US" sz="1800">
                <a:solidFill>
                  <a:schemeClr val="dk1"/>
                </a:solidFill>
                <a:latin typeface="Calibri"/>
                <a:ea typeface="Calibri"/>
                <a:cs typeface="Calibri"/>
                <a:sym typeface="Calibri"/>
              </a:rPr>
              <a:t>to book event.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 obvious to users what happens next.</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Make it more obvious that it takes to booking confirmation and payment(if needed).</a:t>
            </a:r>
            <a:endParaRPr/>
          </a:p>
        </p:txBody>
      </p:sp>
      <p:pic>
        <p:nvPicPr>
          <p:cNvPr id="332" name="Google Shape;332;g2f9abe0b3da_1_500"/>
          <p:cNvPicPr preferRelativeResize="0"/>
          <p:nvPr/>
        </p:nvPicPr>
        <p:blipFill>
          <a:blip r:embed="rId3">
            <a:alphaModFix/>
          </a:blip>
          <a:stretch>
            <a:fillRect/>
          </a:stretch>
        </p:blipFill>
        <p:spPr>
          <a:xfrm>
            <a:off x="462850" y="1239700"/>
            <a:ext cx="7380372" cy="5380851"/>
          </a:xfrm>
          <a:prstGeom prst="rect">
            <a:avLst/>
          </a:prstGeom>
          <a:noFill/>
          <a:ln>
            <a:noFill/>
          </a:ln>
        </p:spPr>
      </p:pic>
      <p:sp>
        <p:nvSpPr>
          <p:cNvPr id="333" name="Google Shape;333;g2f9abe0b3da_1_500"/>
          <p:cNvSpPr/>
          <p:nvPr/>
        </p:nvSpPr>
        <p:spPr>
          <a:xfrm>
            <a:off x="5437648" y="57691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Book Button</a:t>
            </a:r>
            <a:endParaRPr b="1" sz="1000">
              <a:latin typeface="Calibri"/>
              <a:ea typeface="Calibri"/>
              <a:cs typeface="Calibri"/>
              <a:sym typeface="Calibri"/>
            </a:endParaRPr>
          </a:p>
        </p:txBody>
      </p:sp>
      <p:sp>
        <p:nvSpPr>
          <p:cNvPr id="334" name="Google Shape;334;g2f9abe0b3da_1_500"/>
          <p:cNvSpPr/>
          <p:nvPr/>
        </p:nvSpPr>
        <p:spPr>
          <a:xfrm>
            <a:off x="24323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Add button</a:t>
            </a:r>
            <a:endParaRPr b="1" sz="1000">
              <a:latin typeface="Calibri"/>
              <a:ea typeface="Calibri"/>
              <a:cs typeface="Calibri"/>
              <a:sym typeface="Calibri"/>
            </a:endParaRPr>
          </a:p>
        </p:txBody>
      </p:sp>
      <p:sp>
        <p:nvSpPr>
          <p:cNvPr id="335" name="Google Shape;335;g2f9abe0b3da_1_500"/>
          <p:cNvSpPr/>
          <p:nvPr/>
        </p:nvSpPr>
        <p:spPr>
          <a:xfrm>
            <a:off x="387967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2</a:t>
            </a:r>
            <a:endParaRPr b="1" sz="1000">
              <a:latin typeface="Calibri"/>
              <a:ea typeface="Calibri"/>
              <a:cs typeface="Calibri"/>
              <a:sym typeface="Calibri"/>
            </a:endParaRPr>
          </a:p>
        </p:txBody>
      </p:sp>
      <p:sp>
        <p:nvSpPr>
          <p:cNvPr id="336" name="Google Shape;336;g2f9abe0b3da_1_500"/>
          <p:cNvSpPr/>
          <p:nvPr/>
        </p:nvSpPr>
        <p:spPr>
          <a:xfrm>
            <a:off x="5175523" y="47754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Dropdown  3</a:t>
            </a:r>
            <a:endParaRPr b="1" sz="1000">
              <a:latin typeface="Calibri"/>
              <a:ea typeface="Calibri"/>
              <a:cs typeface="Calibri"/>
              <a:sym typeface="Calibri"/>
            </a:endParaRPr>
          </a:p>
        </p:txBody>
      </p:sp>
      <p:sp>
        <p:nvSpPr>
          <p:cNvPr id="337" name="Google Shape;337;g2f9abe0b3da_1_500"/>
          <p:cNvSpPr/>
          <p:nvPr/>
        </p:nvSpPr>
        <p:spPr>
          <a:xfrm>
            <a:off x="2377448" y="4489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Minus  button</a:t>
            </a:r>
            <a:endParaRPr b="1" sz="1000">
              <a:latin typeface="Calibri"/>
              <a:ea typeface="Calibri"/>
              <a:cs typeface="Calibri"/>
              <a:sym typeface="Calibri"/>
            </a:endParaRPr>
          </a:p>
        </p:txBody>
      </p:sp>
      <p:sp>
        <p:nvSpPr>
          <p:cNvPr id="338" name="Google Shape;338;g2f9abe0b3da_1_500"/>
          <p:cNvSpPr/>
          <p:nvPr/>
        </p:nvSpPr>
        <p:spPr>
          <a:xfrm>
            <a:off x="1511848" y="54835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1</a:t>
            </a:r>
            <a:endParaRPr b="1" sz="1000">
              <a:latin typeface="Calibri"/>
              <a:ea typeface="Calibri"/>
              <a:cs typeface="Calibri"/>
              <a:sym typeface="Calibri"/>
            </a:endParaRPr>
          </a:p>
        </p:txBody>
      </p:sp>
      <p:sp>
        <p:nvSpPr>
          <p:cNvPr id="339" name="Google Shape;339;g2f9abe0b3da_1_500"/>
          <p:cNvSpPr/>
          <p:nvPr/>
        </p:nvSpPr>
        <p:spPr>
          <a:xfrm>
            <a:off x="4163598"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2</a:t>
            </a:r>
            <a:endParaRPr b="1" sz="1000">
              <a:latin typeface="Calibri"/>
              <a:ea typeface="Calibri"/>
              <a:cs typeface="Calibri"/>
              <a:sym typeface="Calibri"/>
            </a:endParaRPr>
          </a:p>
        </p:txBody>
      </p:sp>
      <p:sp>
        <p:nvSpPr>
          <p:cNvPr id="340" name="Google Shape;340;g2f9abe0b3da_1_500"/>
          <p:cNvSpPr/>
          <p:nvPr/>
        </p:nvSpPr>
        <p:spPr>
          <a:xfrm>
            <a:off x="5730273" y="53536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3</a:t>
            </a:r>
            <a:endParaRPr b="1" sz="1000">
              <a:latin typeface="Calibri"/>
              <a:ea typeface="Calibri"/>
              <a:cs typeface="Calibri"/>
              <a:sym typeface="Calibri"/>
            </a:endParaRPr>
          </a:p>
        </p:txBody>
      </p:sp>
      <p:sp>
        <p:nvSpPr>
          <p:cNvPr id="341" name="Google Shape;341;g2f9abe0b3da_1_500"/>
          <p:cNvSpPr/>
          <p:nvPr/>
        </p:nvSpPr>
        <p:spPr>
          <a:xfrm>
            <a:off x="2225073" y="61278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Field 4</a:t>
            </a:r>
            <a:endParaRPr b="1" sz="1000">
              <a:latin typeface="Calibri"/>
              <a:ea typeface="Calibri"/>
              <a:cs typeface="Calibri"/>
              <a:sym typeface="Calibri"/>
            </a:endParaRPr>
          </a:p>
        </p:txBody>
      </p:sp>
      <p:sp>
        <p:nvSpPr>
          <p:cNvPr id="342" name="Google Shape;342;g2f9abe0b3da_1_500"/>
          <p:cNvSpPr/>
          <p:nvPr/>
        </p:nvSpPr>
        <p:spPr>
          <a:xfrm>
            <a:off x="4771323" y="15568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f9abe0b3da_1_257"/>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48" name="Google Shape;348;g2f9abe0b3da_1_257"/>
          <p:cNvSpPr txBox="1"/>
          <p:nvPr/>
        </p:nvSpPr>
        <p:spPr>
          <a:xfrm>
            <a:off x="8817287" y="1133886"/>
            <a:ext cx="2868300" cy="50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11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double checks the booking details, and fills in information in </a:t>
            </a:r>
            <a:r>
              <a:rPr b="1" lang="en-US" sz="1800">
                <a:solidFill>
                  <a:schemeClr val="dk1"/>
                </a:solidFill>
                <a:latin typeface="Calibri"/>
                <a:ea typeface="Calibri"/>
                <a:cs typeface="Calibri"/>
                <a:sym typeface="Calibri"/>
              </a:rPr>
              <a:t>Enter fields </a:t>
            </a:r>
            <a:r>
              <a:rPr lang="en-US" sz="1800">
                <a:solidFill>
                  <a:schemeClr val="dk1"/>
                </a:solidFill>
                <a:latin typeface="Calibri"/>
                <a:ea typeface="Calibri"/>
                <a:cs typeface="Calibri"/>
                <a:sym typeface="Calibri"/>
              </a:rPr>
              <a:t>for email and billing address.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user may not understand why they need to fill in email(its for sending confirmation and tickets).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Add </a:t>
            </a:r>
            <a:r>
              <a:rPr lang="en-US" sz="1800">
                <a:solidFill>
                  <a:schemeClr val="dk1"/>
                </a:solidFill>
                <a:latin typeface="Calibri"/>
                <a:ea typeface="Calibri"/>
                <a:cs typeface="Calibri"/>
                <a:sym typeface="Calibri"/>
              </a:rPr>
              <a:t>prompts</a:t>
            </a:r>
            <a:r>
              <a:rPr lang="en-US" sz="1800">
                <a:solidFill>
                  <a:schemeClr val="dk1"/>
                </a:solidFill>
                <a:latin typeface="Calibri"/>
                <a:ea typeface="Calibri"/>
                <a:cs typeface="Calibri"/>
                <a:sym typeface="Calibri"/>
              </a:rPr>
              <a:t> explaining why these info is needed.</a:t>
            </a:r>
            <a:endParaRPr/>
          </a:p>
        </p:txBody>
      </p:sp>
      <p:pic>
        <p:nvPicPr>
          <p:cNvPr id="349" name="Google Shape;349;g2f9abe0b3da_1_257"/>
          <p:cNvPicPr preferRelativeResize="0"/>
          <p:nvPr/>
        </p:nvPicPr>
        <p:blipFill>
          <a:blip r:embed="rId3">
            <a:alphaModFix/>
          </a:blip>
          <a:stretch>
            <a:fillRect/>
          </a:stretch>
        </p:blipFill>
        <p:spPr>
          <a:xfrm>
            <a:off x="451525" y="1133875"/>
            <a:ext cx="7463554" cy="5419326"/>
          </a:xfrm>
          <a:prstGeom prst="rect">
            <a:avLst/>
          </a:prstGeom>
          <a:noFill/>
          <a:ln>
            <a:noFill/>
          </a:ln>
        </p:spPr>
      </p:pic>
      <p:sp>
        <p:nvSpPr>
          <p:cNvPr id="350" name="Google Shape;350;g2f9abe0b3da_1_257"/>
          <p:cNvSpPr/>
          <p:nvPr/>
        </p:nvSpPr>
        <p:spPr>
          <a:xfrm>
            <a:off x="5532298" y="50864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Pay Button</a:t>
            </a:r>
            <a:endParaRPr b="1" sz="1000">
              <a:latin typeface="Calibri"/>
              <a:ea typeface="Calibri"/>
              <a:cs typeface="Calibri"/>
              <a:sym typeface="Calibri"/>
            </a:endParaRPr>
          </a:p>
        </p:txBody>
      </p:sp>
      <p:sp>
        <p:nvSpPr>
          <p:cNvPr id="351" name="Google Shape;351;g2f9abe0b3da_1_257"/>
          <p:cNvSpPr/>
          <p:nvPr/>
        </p:nvSpPr>
        <p:spPr>
          <a:xfrm>
            <a:off x="1454073" y="411715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Enter fields</a:t>
            </a:r>
            <a:endParaRPr b="1" sz="1000">
              <a:latin typeface="Calibri"/>
              <a:ea typeface="Calibri"/>
              <a:cs typeface="Calibri"/>
              <a:sym typeface="Calibri"/>
            </a:endParaRPr>
          </a:p>
        </p:txBody>
      </p:sp>
      <p:sp>
        <p:nvSpPr>
          <p:cNvPr id="352" name="Google Shape;352;g2f9abe0b3da_1_257"/>
          <p:cNvSpPr/>
          <p:nvPr/>
        </p:nvSpPr>
        <p:spPr>
          <a:xfrm>
            <a:off x="5879773" y="300765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Edit Button</a:t>
            </a:r>
            <a:endParaRPr b="1" sz="1000">
              <a:latin typeface="Calibri"/>
              <a:ea typeface="Calibri"/>
              <a:cs typeface="Calibri"/>
              <a:sym typeface="Calibri"/>
            </a:endParaRPr>
          </a:p>
        </p:txBody>
      </p:sp>
      <p:sp>
        <p:nvSpPr>
          <p:cNvPr id="353" name="Google Shape;353;g2f9abe0b3da_1_257"/>
          <p:cNvSpPr/>
          <p:nvPr/>
        </p:nvSpPr>
        <p:spPr>
          <a:xfrm>
            <a:off x="4807898" y="145930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cxnSp>
        <p:nvCxnSpPr>
          <p:cNvPr id="354" name="Google Shape;354;g2f9abe0b3da_1_257"/>
          <p:cNvCxnSpPr>
            <a:stCxn id="351" idx="3"/>
          </p:cNvCxnSpPr>
          <p:nvPr/>
        </p:nvCxnSpPr>
        <p:spPr>
          <a:xfrm flipH="1" rot="10800000">
            <a:off x="2581473" y="4038850"/>
            <a:ext cx="248700" cy="2211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g2f9abe0b3da_1_257"/>
          <p:cNvCxnSpPr>
            <a:stCxn id="351" idx="3"/>
          </p:cNvCxnSpPr>
          <p:nvPr/>
        </p:nvCxnSpPr>
        <p:spPr>
          <a:xfrm>
            <a:off x="2581473" y="4259950"/>
            <a:ext cx="267000" cy="447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g2f9abe0b3da_1_257"/>
          <p:cNvCxnSpPr>
            <a:stCxn id="351" idx="3"/>
          </p:cNvCxnSpPr>
          <p:nvPr/>
        </p:nvCxnSpPr>
        <p:spPr>
          <a:xfrm>
            <a:off x="2581473" y="4259950"/>
            <a:ext cx="239400" cy="4386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g2f9abe0b3da_1_257"/>
          <p:cNvCxnSpPr/>
          <p:nvPr/>
        </p:nvCxnSpPr>
        <p:spPr>
          <a:xfrm>
            <a:off x="2491150" y="4432800"/>
            <a:ext cx="293100" cy="61350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g2f9abe0b3da_1_257"/>
          <p:cNvCxnSpPr/>
          <p:nvPr/>
        </p:nvCxnSpPr>
        <p:spPr>
          <a:xfrm>
            <a:off x="2353775" y="4515225"/>
            <a:ext cx="439500" cy="100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f9abe0b3da_1_264"/>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64" name="Google Shape;364;g2f9abe0b3da_1_264"/>
          <p:cNvSpPr txBox="1"/>
          <p:nvPr/>
        </p:nvSpPr>
        <p:spPr>
          <a:xfrm>
            <a:off x="8817287" y="1133886"/>
            <a:ext cx="2868300" cy="53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12</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wants to view the confirmed booking, so he clicks </a:t>
            </a:r>
            <a:r>
              <a:rPr b="1" lang="en-US" sz="1800">
                <a:solidFill>
                  <a:schemeClr val="dk1"/>
                </a:solidFill>
                <a:latin typeface="Calibri"/>
                <a:ea typeface="Calibri"/>
                <a:cs typeface="Calibri"/>
                <a:sym typeface="Calibri"/>
              </a:rPr>
              <a:t>Redirect Button</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might not understand whether clicking this button is a MUST. And if they can do it later.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Let user know with prompts that they can either click redirect button or close popup and click profile button later. (both goes to same page)</a:t>
            </a:r>
            <a:endParaRPr/>
          </a:p>
        </p:txBody>
      </p:sp>
      <p:pic>
        <p:nvPicPr>
          <p:cNvPr id="365" name="Google Shape;365;g2f9abe0b3da_1_264"/>
          <p:cNvPicPr preferRelativeResize="0"/>
          <p:nvPr/>
        </p:nvPicPr>
        <p:blipFill>
          <a:blip r:embed="rId3">
            <a:alphaModFix/>
          </a:blip>
          <a:stretch>
            <a:fillRect/>
          </a:stretch>
        </p:blipFill>
        <p:spPr>
          <a:xfrm>
            <a:off x="465175" y="1341100"/>
            <a:ext cx="7045252" cy="4931676"/>
          </a:xfrm>
          <a:prstGeom prst="rect">
            <a:avLst/>
          </a:prstGeom>
          <a:noFill/>
          <a:ln>
            <a:noFill/>
          </a:ln>
        </p:spPr>
      </p:pic>
      <p:sp>
        <p:nvSpPr>
          <p:cNvPr id="366" name="Google Shape;366;g2f9abe0b3da_1_264"/>
          <p:cNvSpPr/>
          <p:nvPr/>
        </p:nvSpPr>
        <p:spPr>
          <a:xfrm>
            <a:off x="3424098" y="512297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Redirect button</a:t>
            </a:r>
            <a:endParaRPr b="1" sz="1000">
              <a:latin typeface="Calibri"/>
              <a:ea typeface="Calibri"/>
              <a:cs typeface="Calibri"/>
              <a:sym typeface="Calibri"/>
            </a:endParaRPr>
          </a:p>
        </p:txBody>
      </p:sp>
      <p:sp>
        <p:nvSpPr>
          <p:cNvPr id="367" name="Google Shape;367;g2f9abe0b3da_1_264"/>
          <p:cNvSpPr/>
          <p:nvPr/>
        </p:nvSpPr>
        <p:spPr>
          <a:xfrm>
            <a:off x="4271448" y="1812850"/>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Close button</a:t>
            </a:r>
            <a:endParaRPr b="1" sz="10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f9abe0b3da_1_271"/>
          <p:cNvSpPr txBox="1"/>
          <p:nvPr>
            <p:ph idx="4294967295" type="title"/>
          </p:nvPr>
        </p:nvSpPr>
        <p:spPr>
          <a:xfrm>
            <a:off x="268225" y="847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73" name="Google Shape;373;g2f9abe0b3da_1_271"/>
          <p:cNvSpPr txBox="1"/>
          <p:nvPr/>
        </p:nvSpPr>
        <p:spPr>
          <a:xfrm>
            <a:off x="8817287" y="1133886"/>
            <a:ext cx="2868300" cy="449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Step 13</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User clicks </a:t>
            </a:r>
            <a:r>
              <a:rPr b="1" lang="en-US" sz="1800">
                <a:solidFill>
                  <a:schemeClr val="dk1"/>
                </a:solidFill>
                <a:latin typeface="Calibri"/>
                <a:ea typeface="Calibri"/>
                <a:cs typeface="Calibri"/>
                <a:sym typeface="Calibri"/>
              </a:rPr>
              <a:t>Ticket button 1</a:t>
            </a:r>
            <a:r>
              <a:rPr lang="en-US" sz="1800">
                <a:solidFill>
                  <a:schemeClr val="dk1"/>
                </a:solidFill>
                <a:latin typeface="Calibri"/>
                <a:ea typeface="Calibri"/>
                <a:cs typeface="Calibri"/>
                <a:sym typeface="Calibri"/>
              </a:rPr>
              <a:t> to view ticket details.</a:t>
            </a:r>
            <a:br>
              <a:rPr lang="en-US" sz="1800">
                <a:solidFill>
                  <a:schemeClr val="dk1"/>
                </a:solidFill>
                <a:latin typeface="Calibri"/>
                <a:ea typeface="Calibri"/>
                <a:cs typeface="Calibri"/>
                <a:sym typeface="Calibri"/>
              </a:rPr>
            </a:br>
            <a:br>
              <a:rPr lang="en-US" sz="1800">
                <a:solidFill>
                  <a:schemeClr val="dk1"/>
                </a:solidFill>
                <a:latin typeface="Calibri"/>
                <a:ea typeface="Calibri"/>
                <a:cs typeface="Calibri"/>
                <a:sym typeface="Calibri"/>
              </a:rPr>
            </a:br>
            <a:r>
              <a:rPr b="1" lang="en-US" sz="1800">
                <a:solidFill>
                  <a:schemeClr val="dk1"/>
                </a:solidFill>
                <a:latin typeface="Calibri"/>
                <a:ea typeface="Calibri"/>
                <a:cs typeface="Calibri"/>
                <a:sym typeface="Calibri"/>
              </a:rPr>
              <a:t>Motivated? Knowledgeable?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Might not be obvious to users what this action would show them, would it redirect or would it download ticket?</a:t>
            </a:r>
            <a:endParaRPr>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Comments</a:t>
            </a:r>
            <a:endParaRPr/>
          </a:p>
          <a:p>
            <a:pPr indent="0" lvl="0" marL="0" marR="0" rtl="0" algn="l">
              <a:spcBef>
                <a:spcPts val="0"/>
              </a:spcBef>
              <a:spcAft>
                <a:spcPts val="0"/>
              </a:spcAft>
              <a:buNone/>
            </a:pPr>
            <a:r>
              <a:rPr lang="en-US"/>
              <a:t>The tickets would be opened in a preview pop up with option to download. And we need to make it obvious to user by adding </a:t>
            </a:r>
            <a:r>
              <a:rPr lang="en-US"/>
              <a:t>prompts</a:t>
            </a:r>
            <a:r>
              <a:rPr lang="en-US"/>
              <a:t>.</a:t>
            </a:r>
            <a:endParaRPr/>
          </a:p>
        </p:txBody>
      </p:sp>
      <p:pic>
        <p:nvPicPr>
          <p:cNvPr id="374" name="Google Shape;374;g2f9abe0b3da_1_271"/>
          <p:cNvPicPr preferRelativeResize="0"/>
          <p:nvPr/>
        </p:nvPicPr>
        <p:blipFill>
          <a:blip r:embed="rId3">
            <a:alphaModFix/>
          </a:blip>
          <a:stretch>
            <a:fillRect/>
          </a:stretch>
        </p:blipFill>
        <p:spPr>
          <a:xfrm>
            <a:off x="523800" y="1410400"/>
            <a:ext cx="7657024" cy="4923875"/>
          </a:xfrm>
          <a:prstGeom prst="rect">
            <a:avLst/>
          </a:prstGeom>
          <a:noFill/>
          <a:ln>
            <a:noFill/>
          </a:ln>
        </p:spPr>
      </p:pic>
      <p:sp>
        <p:nvSpPr>
          <p:cNvPr id="375" name="Google Shape;375;g2f9abe0b3da_1_271"/>
          <p:cNvSpPr/>
          <p:nvPr/>
        </p:nvSpPr>
        <p:spPr>
          <a:xfrm>
            <a:off x="6313598" y="3091125"/>
            <a:ext cx="1127400" cy="285600"/>
          </a:xfrm>
          <a:prstGeom prst="roundRect">
            <a:avLst>
              <a:gd fmla="val 16667" name="adj"/>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Calibri"/>
                <a:ea typeface="Calibri"/>
                <a:cs typeface="Calibri"/>
                <a:sym typeface="Calibri"/>
              </a:rPr>
              <a:t>Ticket button 1</a:t>
            </a:r>
            <a:endParaRPr b="1" sz="1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81" name="Google Shape;38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Summarize the key issues with that walkthrough</a:t>
            </a:r>
            <a:endParaRPr b="1"/>
          </a:p>
          <a:p>
            <a:pPr indent="0" lvl="0" marL="0" rtl="0" algn="l">
              <a:lnSpc>
                <a:spcPct val="90000"/>
              </a:lnSpc>
              <a:spcBef>
                <a:spcPts val="0"/>
              </a:spcBef>
              <a:spcAft>
                <a:spcPts val="0"/>
              </a:spcAft>
              <a:buNone/>
            </a:pPr>
            <a:r>
              <a:t/>
            </a:r>
            <a:endParaRPr b="1"/>
          </a:p>
          <a:p>
            <a:pPr indent="-165100" lvl="0" marL="228600" rtl="0" algn="l">
              <a:lnSpc>
                <a:spcPct val="90000"/>
              </a:lnSpc>
              <a:spcBef>
                <a:spcPts val="0"/>
              </a:spcBef>
              <a:spcAft>
                <a:spcPts val="0"/>
              </a:spcAft>
              <a:buSzPts val="1800"/>
              <a:buChar char="●"/>
            </a:pPr>
            <a:r>
              <a:rPr lang="en-US"/>
              <a:t>User might not be motivated to do all the actions (Add more prompts and </a:t>
            </a:r>
            <a:r>
              <a:rPr lang="en-US"/>
              <a:t>engage</a:t>
            </a:r>
            <a:r>
              <a:rPr lang="en-US"/>
              <a:t> users)</a:t>
            </a:r>
            <a:endParaRPr/>
          </a:p>
          <a:p>
            <a:pPr indent="0" lvl="0" marL="228600" rtl="0" algn="l">
              <a:lnSpc>
                <a:spcPct val="90000"/>
              </a:lnSpc>
              <a:spcBef>
                <a:spcPts val="0"/>
              </a:spcBef>
              <a:spcAft>
                <a:spcPts val="0"/>
              </a:spcAft>
              <a:buNone/>
            </a:pPr>
            <a:r>
              <a:t/>
            </a:r>
            <a:endParaRPr/>
          </a:p>
          <a:p>
            <a:pPr indent="-165100" lvl="0" marL="228600" rtl="0" algn="l">
              <a:lnSpc>
                <a:spcPct val="90000"/>
              </a:lnSpc>
              <a:spcBef>
                <a:spcPts val="0"/>
              </a:spcBef>
              <a:spcAft>
                <a:spcPts val="0"/>
              </a:spcAft>
              <a:buSzPts val="1800"/>
              <a:buChar char="●"/>
            </a:pPr>
            <a:r>
              <a:rPr lang="en-US"/>
              <a:t>some action buttons have unclear instructions (Add more obvious instructions and inform user of action results)</a:t>
            </a:r>
            <a:endParaRPr/>
          </a:p>
          <a:p>
            <a:pPr indent="0" lvl="0" marL="228600" rtl="0" algn="l">
              <a:lnSpc>
                <a:spcPct val="90000"/>
              </a:lnSpc>
              <a:spcBef>
                <a:spcPts val="0"/>
              </a:spcBef>
              <a:spcAft>
                <a:spcPts val="0"/>
              </a:spcAft>
              <a:buNone/>
            </a:pPr>
            <a:r>
              <a:t/>
            </a:r>
            <a:endParaRPr/>
          </a:p>
          <a:p>
            <a:pPr indent="-165100" lvl="0" marL="228600" rtl="0" algn="l">
              <a:lnSpc>
                <a:spcPct val="90000"/>
              </a:lnSpc>
              <a:spcBef>
                <a:spcPts val="0"/>
              </a:spcBef>
              <a:spcAft>
                <a:spcPts val="0"/>
              </a:spcAft>
              <a:buSzPts val="1800"/>
              <a:buChar char="●"/>
            </a:pPr>
            <a:r>
              <a:rPr lang="en-US"/>
              <a:t>Users might not be able to find what their looking for when they use the app for the first time. (Better placement of buttons)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Walkthroughs</a:t>
            </a:r>
            <a:endParaRPr/>
          </a:p>
        </p:txBody>
      </p:sp>
      <p:sp>
        <p:nvSpPr>
          <p:cNvPr id="387" name="Google Shape;38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Task was originally done very tediously</a:t>
            </a:r>
            <a:endParaRPr b="1"/>
          </a:p>
          <a:p>
            <a:pPr indent="-254000" lvl="1" marL="685800" rtl="0" algn="l">
              <a:spcBef>
                <a:spcPts val="0"/>
              </a:spcBef>
              <a:spcAft>
                <a:spcPts val="0"/>
              </a:spcAft>
              <a:buSzPts val="2200"/>
              <a:buChar char="○"/>
            </a:pPr>
            <a:r>
              <a:rPr lang="en-US" sz="2200"/>
              <a:t>Tedious manual information gathering because of scattered research sources</a:t>
            </a:r>
            <a:endParaRPr sz="2200"/>
          </a:p>
          <a:p>
            <a:pPr indent="-254000" lvl="1" marL="685800" rtl="0" algn="l">
              <a:spcBef>
                <a:spcPts val="0"/>
              </a:spcBef>
              <a:spcAft>
                <a:spcPts val="0"/>
              </a:spcAft>
              <a:buSzPts val="2200"/>
              <a:buChar char="○"/>
            </a:pPr>
            <a:r>
              <a:rPr lang="en-US" sz="2200"/>
              <a:t>Lack of seamless integration</a:t>
            </a:r>
            <a:endParaRPr sz="2200"/>
          </a:p>
          <a:p>
            <a:pPr indent="-254000" lvl="1" marL="685800" rtl="0" algn="l">
              <a:spcBef>
                <a:spcPts val="0"/>
              </a:spcBef>
              <a:spcAft>
                <a:spcPts val="0"/>
              </a:spcAft>
              <a:buSzPts val="2200"/>
              <a:buChar char="○"/>
            </a:pPr>
            <a:r>
              <a:rPr lang="en-US" sz="2200"/>
              <a:t>Frequent revising of the itinerary</a:t>
            </a:r>
            <a:endParaRPr sz="2200"/>
          </a:p>
          <a:p>
            <a:pPr indent="0" lvl="0" marL="685800" rtl="0" algn="l">
              <a:spcBef>
                <a:spcPts val="1600"/>
              </a:spcBef>
              <a:spcAft>
                <a:spcPts val="0"/>
              </a:spcAft>
              <a:buNone/>
            </a:pPr>
            <a:r>
              <a:t/>
            </a:r>
            <a:endParaRPr sz="2200"/>
          </a:p>
          <a:p>
            <a:pPr indent="-254000" lvl="0" marL="228600" rtl="0" algn="l">
              <a:spcBef>
                <a:spcPts val="1600"/>
              </a:spcBef>
              <a:spcAft>
                <a:spcPts val="0"/>
              </a:spcAft>
              <a:buSzPts val="2200"/>
              <a:buChar char="●"/>
            </a:pPr>
            <a:r>
              <a:rPr b="1" lang="en-US" sz="2200"/>
              <a:t>Our Scenario is much more efficient and user friendly</a:t>
            </a:r>
            <a:endParaRPr b="1" sz="2200"/>
          </a:p>
          <a:p>
            <a:pPr indent="-254000" lvl="1" marL="685800" rtl="0" algn="l">
              <a:spcBef>
                <a:spcPts val="0"/>
              </a:spcBef>
              <a:spcAft>
                <a:spcPts val="0"/>
              </a:spcAft>
              <a:buSzPts val="2200"/>
              <a:buChar char="○"/>
            </a:pPr>
            <a:r>
              <a:rPr lang="en-US" sz="2200"/>
              <a:t>Lets users accomplish the same goal while staying in one app</a:t>
            </a:r>
            <a:endParaRPr sz="2200"/>
          </a:p>
          <a:p>
            <a:pPr indent="-254000" lvl="1" marL="685800" rtl="0" algn="l">
              <a:spcBef>
                <a:spcPts val="0"/>
              </a:spcBef>
              <a:spcAft>
                <a:spcPts val="0"/>
              </a:spcAft>
              <a:buSzPts val="2200"/>
              <a:buChar char="○"/>
            </a:pPr>
            <a:r>
              <a:rPr lang="en-US" sz="2200"/>
              <a:t>Able to view/book/build itinerary all in our system</a:t>
            </a:r>
            <a:endParaRPr sz="2200"/>
          </a:p>
          <a:p>
            <a:pPr indent="-254000" lvl="1" marL="685800" rtl="0" algn="l">
              <a:spcBef>
                <a:spcPts val="0"/>
              </a:spcBef>
              <a:spcAft>
                <a:spcPts val="0"/>
              </a:spcAft>
              <a:buSzPts val="2200"/>
              <a:buChar char="○"/>
            </a:pPr>
            <a:r>
              <a:rPr lang="en-US" sz="2200"/>
              <a:t>Easy to use and requires minimal knowledge of travel planning</a:t>
            </a:r>
            <a:endParaRPr sz="2200"/>
          </a:p>
          <a:p>
            <a:pPr indent="-50800" lvl="0" marL="228600" rtl="0" algn="l">
              <a:lnSpc>
                <a:spcPct val="90000"/>
              </a:lnSpc>
              <a:spcBef>
                <a:spcPts val="1600"/>
              </a:spcBef>
              <a:spcAft>
                <a:spcPts val="0"/>
              </a:spcAft>
              <a:buClr>
                <a:schemeClr val="dk1"/>
              </a:buClr>
              <a:buSzPts val="2800"/>
              <a:buNone/>
            </a:pPr>
            <a:r>
              <a:t/>
            </a:r>
            <a:endParaRPr/>
          </a:p>
          <a:p>
            <a:pPr indent="-50800" lvl="0" marL="228600" rtl="0" algn="l">
              <a:lnSpc>
                <a:spcPct val="90000"/>
              </a:lnSpc>
              <a:spcBef>
                <a:spcPts val="1000"/>
              </a:spcBef>
              <a:spcAft>
                <a:spcPts val="160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838200" y="2432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Recap</a:t>
            </a:r>
            <a:endParaRPr/>
          </a:p>
        </p:txBody>
      </p:sp>
      <p:sp>
        <p:nvSpPr>
          <p:cNvPr id="87" name="Google Shape;87;p5"/>
          <p:cNvSpPr txBox="1"/>
          <p:nvPr>
            <p:ph idx="1" type="body"/>
          </p:nvPr>
        </p:nvSpPr>
        <p:spPr>
          <a:xfrm>
            <a:off x="838200" y="1365501"/>
            <a:ext cx="10515600" cy="4811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Clr>
                <a:schemeClr val="dk1"/>
              </a:buClr>
              <a:buSzPts val="2800"/>
              <a:buNone/>
            </a:pPr>
            <a:r>
              <a:rPr lang="en-US"/>
              <a:t>Users List:</a:t>
            </a:r>
            <a:endParaRPr/>
          </a:p>
          <a:p>
            <a:pPr indent="-342900" lvl="0" marL="457200" rtl="0" algn="l">
              <a:lnSpc>
                <a:spcPct val="90000"/>
              </a:lnSpc>
              <a:spcBef>
                <a:spcPts val="1600"/>
              </a:spcBef>
              <a:spcAft>
                <a:spcPts val="0"/>
              </a:spcAft>
              <a:buSzPts val="1800"/>
              <a:buChar char="●"/>
            </a:pPr>
            <a:r>
              <a:rPr lang="en-US"/>
              <a:t>Inexperienced Tourists (Have not been to Calgary before)</a:t>
            </a:r>
            <a:endParaRPr/>
          </a:p>
          <a:p>
            <a:pPr indent="-342900" lvl="1" marL="914400" rtl="0" algn="l">
              <a:lnSpc>
                <a:spcPct val="90000"/>
              </a:lnSpc>
              <a:spcBef>
                <a:spcPts val="0"/>
              </a:spcBef>
              <a:spcAft>
                <a:spcPts val="0"/>
              </a:spcAft>
              <a:buSzPts val="1800"/>
              <a:buChar char="○"/>
            </a:pPr>
            <a:r>
              <a:rPr lang="en-US"/>
              <a:t>Individual tourists</a:t>
            </a:r>
            <a:endParaRPr/>
          </a:p>
          <a:p>
            <a:pPr indent="-342900" lvl="1" marL="914400" rtl="0" algn="l">
              <a:lnSpc>
                <a:spcPct val="90000"/>
              </a:lnSpc>
              <a:spcBef>
                <a:spcPts val="0"/>
              </a:spcBef>
              <a:spcAft>
                <a:spcPts val="0"/>
              </a:spcAft>
              <a:buSzPts val="1800"/>
              <a:buChar char="○"/>
            </a:pPr>
            <a:r>
              <a:rPr lang="en-US"/>
              <a:t>Adventure Group tourists</a:t>
            </a:r>
            <a:endParaRPr/>
          </a:p>
          <a:p>
            <a:pPr indent="-342900" lvl="1" marL="914400" rtl="0" algn="l">
              <a:lnSpc>
                <a:spcPct val="90000"/>
              </a:lnSpc>
              <a:spcBef>
                <a:spcPts val="0"/>
              </a:spcBef>
              <a:spcAft>
                <a:spcPts val="0"/>
              </a:spcAft>
              <a:buSzPts val="1800"/>
              <a:buChar char="○"/>
            </a:pPr>
            <a:r>
              <a:rPr lang="en-US"/>
              <a:t>Family Tourists</a:t>
            </a:r>
            <a:endParaRPr/>
          </a:p>
          <a:p>
            <a:pPr indent="-342900" lvl="0" marL="457200" rtl="0" algn="l">
              <a:lnSpc>
                <a:spcPct val="90000"/>
              </a:lnSpc>
              <a:spcBef>
                <a:spcPts val="0"/>
              </a:spcBef>
              <a:spcAft>
                <a:spcPts val="0"/>
              </a:spcAft>
              <a:buSzPts val="1800"/>
              <a:buChar char="●"/>
            </a:pPr>
            <a:r>
              <a:rPr lang="en-US"/>
              <a:t>Experienced Tourists (Have been to Calgary before)</a:t>
            </a:r>
            <a:endParaRPr/>
          </a:p>
          <a:p>
            <a:pPr indent="-342900" lvl="1" marL="914400" rtl="0" algn="l">
              <a:lnSpc>
                <a:spcPct val="90000"/>
              </a:lnSpc>
              <a:spcBef>
                <a:spcPts val="0"/>
              </a:spcBef>
              <a:spcAft>
                <a:spcPts val="0"/>
              </a:spcAft>
              <a:buSzPts val="1800"/>
              <a:buChar char="○"/>
            </a:pPr>
            <a:r>
              <a:rPr lang="en-US"/>
              <a:t>Returning tourists</a:t>
            </a:r>
            <a:endParaRPr/>
          </a:p>
          <a:p>
            <a:pPr indent="0" lvl="0" marL="0" rtl="0" algn="l">
              <a:lnSpc>
                <a:spcPct val="90000"/>
              </a:lnSpc>
              <a:spcBef>
                <a:spcPts val="1600"/>
              </a:spcBef>
              <a:spcAft>
                <a:spcPts val="0"/>
              </a:spcAft>
              <a:buNone/>
            </a:pPr>
            <a:r>
              <a:rPr lang="en-US"/>
              <a:t>Task List:</a:t>
            </a:r>
            <a:endParaRPr/>
          </a:p>
          <a:p>
            <a:pPr indent="-342900" lvl="0" marL="457200" rtl="0" algn="l">
              <a:lnSpc>
                <a:spcPct val="90000"/>
              </a:lnSpc>
              <a:spcBef>
                <a:spcPts val="1600"/>
              </a:spcBef>
              <a:spcAft>
                <a:spcPts val="0"/>
              </a:spcAft>
              <a:buSzPts val="1800"/>
              <a:buChar char="●"/>
            </a:pPr>
            <a:r>
              <a:rPr lang="en-US"/>
              <a:t>Building Itinerary</a:t>
            </a:r>
            <a:endParaRPr/>
          </a:p>
          <a:p>
            <a:pPr indent="-342900" lvl="0" marL="457200" rtl="0" algn="l">
              <a:lnSpc>
                <a:spcPct val="90000"/>
              </a:lnSpc>
              <a:spcBef>
                <a:spcPts val="0"/>
              </a:spcBef>
              <a:spcAft>
                <a:spcPts val="0"/>
              </a:spcAft>
              <a:buSzPts val="1800"/>
              <a:buChar char="●"/>
            </a:pPr>
            <a:r>
              <a:rPr lang="en-US"/>
              <a:t>Booking tickets to a certain music festival </a:t>
            </a:r>
            <a:endParaRPr/>
          </a:p>
          <a:p>
            <a:pPr indent="-342900" lvl="0" marL="457200" rtl="0" algn="l">
              <a:lnSpc>
                <a:spcPct val="90000"/>
              </a:lnSpc>
              <a:spcBef>
                <a:spcPts val="0"/>
              </a:spcBef>
              <a:spcAft>
                <a:spcPts val="0"/>
              </a:spcAft>
              <a:buSzPts val="1800"/>
              <a:buChar char="●"/>
            </a:pPr>
            <a:r>
              <a:rPr lang="en-US"/>
              <a:t>Finding family friendly events in Calgary</a:t>
            </a:r>
            <a:endParaRPr/>
          </a:p>
          <a:p>
            <a:pPr indent="-342900" lvl="0" marL="457200" rtl="0" algn="l">
              <a:lnSpc>
                <a:spcPct val="90000"/>
              </a:lnSpc>
              <a:spcBef>
                <a:spcPts val="0"/>
              </a:spcBef>
              <a:spcAft>
                <a:spcPts val="0"/>
              </a:spcAft>
              <a:buSzPts val="1800"/>
              <a:buChar char="●"/>
            </a:pPr>
            <a:r>
              <a:rPr lang="en-US"/>
              <a:t>Discover new events or attraction as return tourist</a:t>
            </a:r>
            <a:endParaRPr/>
          </a:p>
          <a:p>
            <a:pPr indent="-342900" lvl="0" marL="457200" rtl="0" algn="l">
              <a:lnSpc>
                <a:spcPct val="90000"/>
              </a:lnSpc>
              <a:spcBef>
                <a:spcPts val="0"/>
              </a:spcBef>
              <a:spcAft>
                <a:spcPts val="0"/>
              </a:spcAft>
              <a:buSzPts val="1800"/>
              <a:buChar char="●"/>
            </a:pPr>
            <a:r>
              <a:rPr lang="en-US"/>
              <a:t>Group navigation and planning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Prototypes</a:t>
            </a:r>
            <a:endParaRPr/>
          </a:p>
        </p:txBody>
      </p:sp>
      <p:sp>
        <p:nvSpPr>
          <p:cNvPr id="93" name="Google Shape;9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t>Brainstorming and prototyping process</a:t>
            </a:r>
            <a:endParaRPr b="1"/>
          </a:p>
          <a:p>
            <a:pPr indent="0" lvl="0" marL="0" rtl="0" algn="l">
              <a:lnSpc>
                <a:spcPct val="90000"/>
              </a:lnSpc>
              <a:spcBef>
                <a:spcPts val="0"/>
              </a:spcBef>
              <a:spcAft>
                <a:spcPts val="0"/>
              </a:spcAft>
              <a:buNone/>
            </a:pPr>
            <a:r>
              <a:t/>
            </a:r>
            <a:endParaRPr/>
          </a:p>
          <a:p>
            <a:pPr indent="-342900" lvl="0" marL="457200" rtl="0" algn="l">
              <a:spcBef>
                <a:spcPts val="0"/>
              </a:spcBef>
              <a:spcAft>
                <a:spcPts val="0"/>
              </a:spcAft>
              <a:buSzPts val="1800"/>
              <a:buChar char="●"/>
            </a:pPr>
            <a:r>
              <a:rPr lang="en-US"/>
              <a:t>Brainstormed user behavior and needs to generate feature ideas.</a:t>
            </a:r>
            <a:endParaRPr/>
          </a:p>
          <a:p>
            <a:pPr indent="-342900" lvl="0" marL="457200" rtl="0" algn="l">
              <a:spcBef>
                <a:spcPts val="0"/>
              </a:spcBef>
              <a:spcAft>
                <a:spcPts val="0"/>
              </a:spcAft>
              <a:buSzPts val="1800"/>
              <a:buChar char="●"/>
            </a:pPr>
            <a:r>
              <a:rPr lang="en-US"/>
              <a:t>Listed potential functionalities, ranging from core features to optional extras.</a:t>
            </a:r>
            <a:endParaRPr/>
          </a:p>
          <a:p>
            <a:pPr indent="-342900" lvl="0" marL="457200" rtl="0" algn="l">
              <a:spcBef>
                <a:spcPts val="0"/>
              </a:spcBef>
              <a:spcAft>
                <a:spcPts val="0"/>
              </a:spcAft>
              <a:buSzPts val="1800"/>
              <a:buChar char="●"/>
            </a:pPr>
            <a:r>
              <a:rPr lang="en-US"/>
              <a:t>Created initial prototypes to visualize user interaction and app flow.</a:t>
            </a:r>
            <a:endParaRPr/>
          </a:p>
          <a:p>
            <a:pPr indent="-342900" lvl="0" marL="457200" rtl="0" algn="l">
              <a:spcBef>
                <a:spcPts val="0"/>
              </a:spcBef>
              <a:spcAft>
                <a:spcPts val="0"/>
              </a:spcAft>
              <a:buSzPts val="1800"/>
              <a:buChar char="●"/>
            </a:pPr>
            <a:r>
              <a:rPr lang="en-US"/>
              <a:t>Prioritized and refined features based on user-friendliness and project scope.</a:t>
            </a:r>
            <a:endParaRPr/>
          </a:p>
          <a:p>
            <a:pPr indent="-342900" lvl="0" marL="457200" rtl="0" algn="l">
              <a:spcBef>
                <a:spcPts val="0"/>
              </a:spcBef>
              <a:spcAft>
                <a:spcPts val="0"/>
              </a:spcAft>
              <a:buSzPts val="1800"/>
              <a:buChar char="●"/>
            </a:pPr>
            <a:r>
              <a:rPr lang="en-US"/>
              <a:t>Iterated on prototypes, simplifying design to enhance the user experience.</a:t>
            </a:r>
            <a:endParaRPr/>
          </a:p>
          <a:p>
            <a:pPr indent="0" lvl="0" marL="457200" rtl="0" algn="l">
              <a:lnSpc>
                <a:spcPct val="90000"/>
              </a:lnSpc>
              <a:spcBef>
                <a:spcPts val="1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g2f9abe0b3da_1_172"/>
          <p:cNvPicPr preferRelativeResize="0"/>
          <p:nvPr/>
        </p:nvPicPr>
        <p:blipFill>
          <a:blip r:embed="rId3">
            <a:alphaModFix/>
          </a:blip>
          <a:stretch>
            <a:fillRect/>
          </a:stretch>
        </p:blipFill>
        <p:spPr>
          <a:xfrm>
            <a:off x="449600" y="1275000"/>
            <a:ext cx="5153724" cy="5441250"/>
          </a:xfrm>
          <a:prstGeom prst="rect">
            <a:avLst/>
          </a:prstGeom>
          <a:noFill/>
          <a:ln>
            <a:noFill/>
          </a:ln>
        </p:spPr>
      </p:pic>
      <p:sp>
        <p:nvSpPr>
          <p:cNvPr id="99" name="Google Shape;99;g2f9abe0b3da_1_172"/>
          <p:cNvSpPr txBox="1"/>
          <p:nvPr>
            <p:ph idx="4294967295" type="title"/>
          </p:nvPr>
        </p:nvSpPr>
        <p:spPr>
          <a:xfrm>
            <a:off x="252975" y="-981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Prototypes (Early Sketches) - Main Page</a:t>
            </a:r>
            <a:endParaRPr/>
          </a:p>
        </p:txBody>
      </p:sp>
      <p:pic>
        <p:nvPicPr>
          <p:cNvPr id="100" name="Google Shape;100;g2f9abe0b3da_1_172"/>
          <p:cNvPicPr preferRelativeResize="0"/>
          <p:nvPr/>
        </p:nvPicPr>
        <p:blipFill>
          <a:blip r:embed="rId4">
            <a:alphaModFix/>
          </a:blip>
          <a:stretch>
            <a:fillRect/>
          </a:stretch>
        </p:blipFill>
        <p:spPr>
          <a:xfrm>
            <a:off x="5749550" y="1370825"/>
            <a:ext cx="6149852" cy="4612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f9abe0b3da_1_189"/>
          <p:cNvSpPr txBox="1"/>
          <p:nvPr>
            <p:ph type="title"/>
          </p:nvPr>
        </p:nvSpPr>
        <p:spPr>
          <a:xfrm>
            <a:off x="415600" y="421233"/>
            <a:ext cx="11360700" cy="1108500"/>
          </a:xfrm>
          <a:prstGeom prst="rect">
            <a:avLst/>
          </a:prstGeom>
        </p:spPr>
        <p:txBody>
          <a:bodyPr anchorCtr="0" anchor="b" bIns="121900" lIns="121900" spcFirstLastPara="1" rIns="121900" wrap="square" tIns="121900">
            <a:normAutofit fontScale="90000"/>
          </a:bodyPr>
          <a:lstStyle/>
          <a:p>
            <a:pPr indent="0" lvl="0" marL="0" rtl="0" algn="l">
              <a:spcBef>
                <a:spcPts val="0"/>
              </a:spcBef>
              <a:spcAft>
                <a:spcPts val="0"/>
              </a:spcAft>
              <a:buClr>
                <a:schemeClr val="dk1"/>
              </a:buClr>
              <a:buSzPct val="78571"/>
              <a:buFont typeface="Calibri"/>
              <a:buNone/>
            </a:pPr>
            <a:r>
              <a:rPr lang="en-US"/>
              <a:t>Prototypes (Early Sketches) - Event booking</a:t>
            </a:r>
            <a:endParaRPr/>
          </a:p>
          <a:p>
            <a:pPr indent="0" lvl="0" marL="0" rtl="0" algn="l">
              <a:spcBef>
                <a:spcPts val="0"/>
              </a:spcBef>
              <a:spcAft>
                <a:spcPts val="0"/>
              </a:spcAft>
              <a:buNone/>
            </a:pPr>
            <a:r>
              <a:t/>
            </a:r>
            <a:endParaRPr/>
          </a:p>
        </p:txBody>
      </p:sp>
      <p:pic>
        <p:nvPicPr>
          <p:cNvPr id="106" name="Google Shape;106;g2f9abe0b3da_1_189"/>
          <p:cNvPicPr preferRelativeResize="0"/>
          <p:nvPr/>
        </p:nvPicPr>
        <p:blipFill>
          <a:blip r:embed="rId3">
            <a:alphaModFix/>
          </a:blip>
          <a:stretch>
            <a:fillRect/>
          </a:stretch>
        </p:blipFill>
        <p:spPr>
          <a:xfrm>
            <a:off x="201150" y="1520150"/>
            <a:ext cx="6483169" cy="4862377"/>
          </a:xfrm>
          <a:prstGeom prst="rect">
            <a:avLst/>
          </a:prstGeom>
          <a:noFill/>
          <a:ln>
            <a:noFill/>
          </a:ln>
        </p:spPr>
      </p:pic>
      <p:pic>
        <p:nvPicPr>
          <p:cNvPr id="107" name="Google Shape;107;g2f9abe0b3da_1_189"/>
          <p:cNvPicPr preferRelativeResize="0"/>
          <p:nvPr/>
        </p:nvPicPr>
        <p:blipFill>
          <a:blip r:embed="rId4">
            <a:alphaModFix/>
          </a:blip>
          <a:stretch>
            <a:fillRect/>
          </a:stretch>
        </p:blipFill>
        <p:spPr>
          <a:xfrm>
            <a:off x="6156950" y="1581100"/>
            <a:ext cx="5938550" cy="4453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f9abe0b3da_1_201"/>
          <p:cNvSpPr txBox="1"/>
          <p:nvPr>
            <p:ph type="title"/>
          </p:nvPr>
        </p:nvSpPr>
        <p:spPr>
          <a:xfrm>
            <a:off x="216400" y="365125"/>
            <a:ext cx="11878200" cy="1325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Prototypes (Early Sketches) - Itinerary, Leave review</a:t>
            </a:r>
            <a:endParaRPr/>
          </a:p>
        </p:txBody>
      </p:sp>
      <p:pic>
        <p:nvPicPr>
          <p:cNvPr id="113" name="Google Shape;113;g2f9abe0b3da_1_201"/>
          <p:cNvPicPr preferRelativeResize="0"/>
          <p:nvPr/>
        </p:nvPicPr>
        <p:blipFill>
          <a:blip r:embed="rId3">
            <a:alphaModFix/>
          </a:blip>
          <a:stretch>
            <a:fillRect/>
          </a:stretch>
        </p:blipFill>
        <p:spPr>
          <a:xfrm>
            <a:off x="164575" y="1690825"/>
            <a:ext cx="6286705" cy="4862373"/>
          </a:xfrm>
          <a:prstGeom prst="rect">
            <a:avLst/>
          </a:prstGeom>
          <a:noFill/>
          <a:ln>
            <a:noFill/>
          </a:ln>
        </p:spPr>
      </p:pic>
      <p:pic>
        <p:nvPicPr>
          <p:cNvPr id="114" name="Google Shape;114;g2f9abe0b3da_1_201"/>
          <p:cNvPicPr preferRelativeResize="0"/>
          <p:nvPr/>
        </p:nvPicPr>
        <p:blipFill>
          <a:blip r:embed="rId4">
            <a:alphaModFix/>
          </a:blip>
          <a:stretch>
            <a:fillRect/>
          </a:stretch>
        </p:blipFill>
        <p:spPr>
          <a:xfrm>
            <a:off x="6603680" y="1843225"/>
            <a:ext cx="5435919" cy="42043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f9abe0b3da_1_178"/>
          <p:cNvSpPr txBox="1"/>
          <p:nvPr>
            <p:ph idx="4294967295" type="title"/>
          </p:nvPr>
        </p:nvSpPr>
        <p:spPr>
          <a:xfrm>
            <a:off x="252975" y="-981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Prototypes (Early Sketches) - Other Features</a:t>
            </a:r>
            <a:endParaRPr/>
          </a:p>
        </p:txBody>
      </p:sp>
      <p:pic>
        <p:nvPicPr>
          <p:cNvPr id="120" name="Google Shape;120;g2f9abe0b3da_1_178"/>
          <p:cNvPicPr preferRelativeResize="0"/>
          <p:nvPr/>
        </p:nvPicPr>
        <p:blipFill>
          <a:blip r:embed="rId3">
            <a:alphaModFix/>
          </a:blip>
          <a:stretch>
            <a:fillRect/>
          </a:stretch>
        </p:blipFill>
        <p:spPr>
          <a:xfrm>
            <a:off x="152400" y="1227525"/>
            <a:ext cx="4233562" cy="5325673"/>
          </a:xfrm>
          <a:prstGeom prst="rect">
            <a:avLst/>
          </a:prstGeom>
          <a:noFill/>
          <a:ln>
            <a:noFill/>
          </a:ln>
        </p:spPr>
      </p:pic>
      <p:pic>
        <p:nvPicPr>
          <p:cNvPr id="121" name="Google Shape;121;g2f9abe0b3da_1_178"/>
          <p:cNvPicPr preferRelativeResize="0"/>
          <p:nvPr/>
        </p:nvPicPr>
        <p:blipFill>
          <a:blip r:embed="rId4">
            <a:alphaModFix/>
          </a:blip>
          <a:stretch>
            <a:fillRect/>
          </a:stretch>
        </p:blipFill>
        <p:spPr>
          <a:xfrm>
            <a:off x="4051484" y="890000"/>
            <a:ext cx="3089276" cy="3077676"/>
          </a:xfrm>
          <a:prstGeom prst="rect">
            <a:avLst/>
          </a:prstGeom>
          <a:noFill/>
          <a:ln>
            <a:noFill/>
          </a:ln>
        </p:spPr>
      </p:pic>
      <p:pic>
        <p:nvPicPr>
          <p:cNvPr id="122" name="Google Shape;122;g2f9abe0b3da_1_178"/>
          <p:cNvPicPr preferRelativeResize="0"/>
          <p:nvPr/>
        </p:nvPicPr>
        <p:blipFill>
          <a:blip r:embed="rId5">
            <a:alphaModFix/>
          </a:blip>
          <a:stretch>
            <a:fillRect/>
          </a:stretch>
        </p:blipFill>
        <p:spPr>
          <a:xfrm>
            <a:off x="5769900" y="3428999"/>
            <a:ext cx="2282975" cy="3241475"/>
          </a:xfrm>
          <a:prstGeom prst="rect">
            <a:avLst/>
          </a:prstGeom>
          <a:noFill/>
          <a:ln>
            <a:noFill/>
          </a:ln>
        </p:spPr>
      </p:pic>
      <p:pic>
        <p:nvPicPr>
          <p:cNvPr id="123" name="Google Shape;123;g2f9abe0b3da_1_178"/>
          <p:cNvPicPr preferRelativeResize="0"/>
          <p:nvPr/>
        </p:nvPicPr>
        <p:blipFill>
          <a:blip r:embed="rId6">
            <a:alphaModFix/>
          </a:blip>
          <a:stretch>
            <a:fillRect/>
          </a:stretch>
        </p:blipFill>
        <p:spPr>
          <a:xfrm>
            <a:off x="8052875" y="2325651"/>
            <a:ext cx="3925827" cy="2944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2f9abe0b3da_1_127"/>
          <p:cNvPicPr preferRelativeResize="0"/>
          <p:nvPr/>
        </p:nvPicPr>
        <p:blipFill>
          <a:blip r:embed="rId3">
            <a:alphaModFix/>
          </a:blip>
          <a:stretch>
            <a:fillRect/>
          </a:stretch>
        </p:blipFill>
        <p:spPr>
          <a:xfrm>
            <a:off x="738903" y="0"/>
            <a:ext cx="10318145" cy="6857999"/>
          </a:xfrm>
          <a:prstGeom prst="rect">
            <a:avLst/>
          </a:prstGeom>
          <a:noFill/>
          <a:ln>
            <a:noFill/>
          </a:ln>
        </p:spPr>
      </p:pic>
      <p:sp>
        <p:nvSpPr>
          <p:cNvPr id="129" name="Google Shape;129;g2f9abe0b3da_1_127"/>
          <p:cNvSpPr txBox="1"/>
          <p:nvPr>
            <p:ph type="title"/>
          </p:nvPr>
        </p:nvSpPr>
        <p:spPr>
          <a:xfrm>
            <a:off x="73150" y="177925"/>
            <a:ext cx="10515600" cy="67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000"/>
              <a:t>Final Prototype</a:t>
            </a:r>
            <a:endParaRPr sz="3000"/>
          </a:p>
        </p:txBody>
      </p:sp>
      <p:sp>
        <p:nvSpPr>
          <p:cNvPr id="130" name="Google Shape;130;g2f9abe0b3da_1_127"/>
          <p:cNvSpPr/>
          <p:nvPr/>
        </p:nvSpPr>
        <p:spPr>
          <a:xfrm>
            <a:off x="2170175" y="1194800"/>
            <a:ext cx="1450800" cy="3660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Top Button 1</a:t>
            </a:r>
            <a:endParaRPr b="1">
              <a:latin typeface="Calibri"/>
              <a:ea typeface="Calibri"/>
              <a:cs typeface="Calibri"/>
              <a:sym typeface="Calibri"/>
            </a:endParaRPr>
          </a:p>
        </p:txBody>
      </p:sp>
      <p:sp>
        <p:nvSpPr>
          <p:cNvPr id="131" name="Google Shape;131;g2f9abe0b3da_1_127"/>
          <p:cNvSpPr/>
          <p:nvPr/>
        </p:nvSpPr>
        <p:spPr>
          <a:xfrm>
            <a:off x="5468100" y="1127750"/>
            <a:ext cx="1450800" cy="3660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Top Button 2</a:t>
            </a:r>
            <a:endParaRPr b="1">
              <a:latin typeface="Calibri"/>
              <a:ea typeface="Calibri"/>
              <a:cs typeface="Calibri"/>
              <a:sym typeface="Calibri"/>
            </a:endParaRPr>
          </a:p>
        </p:txBody>
      </p:sp>
      <p:sp>
        <p:nvSpPr>
          <p:cNvPr id="132" name="Google Shape;132;g2f9abe0b3da_1_127"/>
          <p:cNvSpPr/>
          <p:nvPr/>
        </p:nvSpPr>
        <p:spPr>
          <a:xfrm>
            <a:off x="7815075" y="1194800"/>
            <a:ext cx="1450800" cy="366000"/>
          </a:xfrm>
          <a:prstGeom prst="roundRect">
            <a:avLst>
              <a:gd fmla="val 16667" name="adj"/>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Top Button 3</a:t>
            </a:r>
            <a:endParaRPr b="1">
              <a:latin typeface="Calibri"/>
              <a:ea typeface="Calibri"/>
              <a:cs typeface="Calibri"/>
              <a:sym typeface="Calibri"/>
            </a:endParaRPr>
          </a:p>
        </p:txBody>
      </p:sp>
      <p:sp>
        <p:nvSpPr>
          <p:cNvPr id="133" name="Google Shape;133;g2f9abe0b3da_1_127"/>
          <p:cNvSpPr/>
          <p:nvPr/>
        </p:nvSpPr>
        <p:spPr>
          <a:xfrm>
            <a:off x="10125475" y="761750"/>
            <a:ext cx="1450800" cy="366000"/>
          </a:xfrm>
          <a:prstGeom prst="roundRect">
            <a:avLst>
              <a:gd fmla="val 16667" name="adj"/>
            </a:avLst>
          </a:prstGeom>
          <a:solidFill>
            <a:srgbClr val="FFF2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Profile button</a:t>
            </a:r>
            <a:endParaRPr b="1">
              <a:latin typeface="Calibri"/>
              <a:ea typeface="Calibri"/>
              <a:cs typeface="Calibri"/>
              <a:sym typeface="Calibri"/>
            </a:endParaRPr>
          </a:p>
        </p:txBody>
      </p:sp>
      <p:sp>
        <p:nvSpPr>
          <p:cNvPr id="134" name="Google Shape;134;g2f9abe0b3da_1_127"/>
          <p:cNvSpPr/>
          <p:nvPr/>
        </p:nvSpPr>
        <p:spPr>
          <a:xfrm>
            <a:off x="4279425" y="2962400"/>
            <a:ext cx="1450800" cy="366000"/>
          </a:xfrm>
          <a:prstGeom prst="roundRect">
            <a:avLst>
              <a:gd fmla="val 16667"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Banner Button 1</a:t>
            </a:r>
            <a:endParaRPr b="1">
              <a:latin typeface="Calibri"/>
              <a:ea typeface="Calibri"/>
              <a:cs typeface="Calibri"/>
              <a:sym typeface="Calibri"/>
            </a:endParaRPr>
          </a:p>
        </p:txBody>
      </p:sp>
      <p:sp>
        <p:nvSpPr>
          <p:cNvPr id="135" name="Google Shape;135;g2f9abe0b3da_1_127"/>
          <p:cNvSpPr/>
          <p:nvPr/>
        </p:nvSpPr>
        <p:spPr>
          <a:xfrm>
            <a:off x="6522750" y="3669550"/>
            <a:ext cx="1450800" cy="366000"/>
          </a:xfrm>
          <a:prstGeom prst="roundRect">
            <a:avLst>
              <a:gd fmla="val 16667"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Filter Button</a:t>
            </a:r>
            <a:endParaRPr b="1">
              <a:latin typeface="Calibri"/>
              <a:ea typeface="Calibri"/>
              <a:cs typeface="Calibri"/>
              <a:sym typeface="Calibri"/>
            </a:endParaRPr>
          </a:p>
        </p:txBody>
      </p:sp>
      <p:sp>
        <p:nvSpPr>
          <p:cNvPr id="136" name="Google Shape;136;g2f9abe0b3da_1_127"/>
          <p:cNvSpPr/>
          <p:nvPr/>
        </p:nvSpPr>
        <p:spPr>
          <a:xfrm>
            <a:off x="1981225" y="4980200"/>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Event</a:t>
            </a:r>
            <a:r>
              <a:rPr b="1" lang="en-US">
                <a:latin typeface="Calibri"/>
                <a:ea typeface="Calibri"/>
                <a:cs typeface="Calibri"/>
                <a:sym typeface="Calibri"/>
              </a:rPr>
              <a:t> button 1</a:t>
            </a:r>
            <a:endParaRPr b="1">
              <a:latin typeface="Calibri"/>
              <a:ea typeface="Calibri"/>
              <a:cs typeface="Calibri"/>
              <a:sym typeface="Calibri"/>
            </a:endParaRPr>
          </a:p>
        </p:txBody>
      </p:sp>
      <p:sp>
        <p:nvSpPr>
          <p:cNvPr id="137" name="Google Shape;137;g2f9abe0b3da_1_127"/>
          <p:cNvSpPr/>
          <p:nvPr/>
        </p:nvSpPr>
        <p:spPr>
          <a:xfrm>
            <a:off x="1981225" y="6217675"/>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Event</a:t>
            </a:r>
            <a:r>
              <a:rPr b="1" lang="en-US">
                <a:latin typeface="Calibri"/>
                <a:ea typeface="Calibri"/>
                <a:cs typeface="Calibri"/>
                <a:sym typeface="Calibri"/>
              </a:rPr>
              <a:t> button 4</a:t>
            </a:r>
            <a:endParaRPr b="1">
              <a:latin typeface="Calibri"/>
              <a:ea typeface="Calibri"/>
              <a:cs typeface="Calibri"/>
              <a:sym typeface="Calibri"/>
            </a:endParaRPr>
          </a:p>
        </p:txBody>
      </p:sp>
      <p:sp>
        <p:nvSpPr>
          <p:cNvPr id="138" name="Google Shape;138;g2f9abe0b3da_1_127"/>
          <p:cNvSpPr/>
          <p:nvPr/>
        </p:nvSpPr>
        <p:spPr>
          <a:xfrm>
            <a:off x="5010925" y="4980200"/>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Event</a:t>
            </a:r>
            <a:r>
              <a:rPr b="1" lang="en-US">
                <a:latin typeface="Calibri"/>
                <a:ea typeface="Calibri"/>
                <a:cs typeface="Calibri"/>
                <a:sym typeface="Calibri"/>
              </a:rPr>
              <a:t> button 2</a:t>
            </a:r>
            <a:endParaRPr b="1">
              <a:latin typeface="Calibri"/>
              <a:ea typeface="Calibri"/>
              <a:cs typeface="Calibri"/>
              <a:sym typeface="Calibri"/>
            </a:endParaRPr>
          </a:p>
        </p:txBody>
      </p:sp>
      <p:sp>
        <p:nvSpPr>
          <p:cNvPr id="139" name="Google Shape;139;g2f9abe0b3da_1_127"/>
          <p:cNvSpPr/>
          <p:nvPr/>
        </p:nvSpPr>
        <p:spPr>
          <a:xfrm>
            <a:off x="5010925" y="6217675"/>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Event</a:t>
            </a:r>
            <a:r>
              <a:rPr b="1" lang="en-US">
                <a:latin typeface="Calibri"/>
                <a:ea typeface="Calibri"/>
                <a:cs typeface="Calibri"/>
                <a:sym typeface="Calibri"/>
              </a:rPr>
              <a:t> button 5</a:t>
            </a:r>
            <a:endParaRPr b="1">
              <a:latin typeface="Calibri"/>
              <a:ea typeface="Calibri"/>
              <a:cs typeface="Calibri"/>
              <a:sym typeface="Calibri"/>
            </a:endParaRPr>
          </a:p>
        </p:txBody>
      </p:sp>
      <p:sp>
        <p:nvSpPr>
          <p:cNvPr id="140" name="Google Shape;140;g2f9abe0b3da_1_127"/>
          <p:cNvSpPr/>
          <p:nvPr/>
        </p:nvSpPr>
        <p:spPr>
          <a:xfrm>
            <a:off x="6992125" y="5114300"/>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Event</a:t>
            </a:r>
            <a:r>
              <a:rPr b="1" lang="en-US">
                <a:latin typeface="Calibri"/>
                <a:ea typeface="Calibri"/>
                <a:cs typeface="Calibri"/>
                <a:sym typeface="Calibri"/>
              </a:rPr>
              <a:t> button 3</a:t>
            </a:r>
            <a:endParaRPr b="1">
              <a:latin typeface="Calibri"/>
              <a:ea typeface="Calibri"/>
              <a:cs typeface="Calibri"/>
              <a:sym typeface="Calibri"/>
            </a:endParaRPr>
          </a:p>
        </p:txBody>
      </p:sp>
      <p:sp>
        <p:nvSpPr>
          <p:cNvPr id="141" name="Google Shape;141;g2f9abe0b3da_1_127"/>
          <p:cNvSpPr/>
          <p:nvPr/>
        </p:nvSpPr>
        <p:spPr>
          <a:xfrm>
            <a:off x="6992125" y="6351775"/>
            <a:ext cx="1450800" cy="366000"/>
          </a:xfrm>
          <a:prstGeom prst="roundRect">
            <a:avLst>
              <a:gd fmla="val 16667" name="adj"/>
            </a:avLst>
          </a:prstGeom>
          <a:solidFill>
            <a:srgbClr val="CFE2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Event</a:t>
            </a:r>
            <a:r>
              <a:rPr b="1" lang="en-US">
                <a:latin typeface="Calibri"/>
                <a:ea typeface="Calibri"/>
                <a:cs typeface="Calibri"/>
                <a:sym typeface="Calibri"/>
              </a:rPr>
              <a:t> button 6</a:t>
            </a:r>
            <a:endParaRPr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2023-10-02T20:23:02Z</dcterms:created>
  <dc:creator>Tim Au Yeung</dc:creator>
</cp:coreProperties>
</file>